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1"/>
  </p:sldMasterIdLst>
  <p:notesMasterIdLst>
    <p:notesMasterId r:id="rId70"/>
  </p:notesMasterIdLst>
  <p:handoutMasterIdLst>
    <p:handoutMasterId r:id="rId71"/>
  </p:handoutMasterIdLst>
  <p:sldIdLst>
    <p:sldId id="540" r:id="rId2"/>
    <p:sldId id="523" r:id="rId3"/>
    <p:sldId id="516" r:id="rId4"/>
    <p:sldId id="367" r:id="rId5"/>
    <p:sldId id="518" r:id="rId6"/>
    <p:sldId id="519" r:id="rId7"/>
    <p:sldId id="389" r:id="rId8"/>
    <p:sldId id="524" r:id="rId9"/>
    <p:sldId id="539" r:id="rId10"/>
    <p:sldId id="520" r:id="rId11"/>
    <p:sldId id="522" r:id="rId12"/>
    <p:sldId id="405" r:id="rId13"/>
    <p:sldId id="406" r:id="rId14"/>
    <p:sldId id="407" r:id="rId15"/>
    <p:sldId id="408" r:id="rId16"/>
    <p:sldId id="525" r:id="rId17"/>
    <p:sldId id="421" r:id="rId18"/>
    <p:sldId id="422" r:id="rId19"/>
    <p:sldId id="425" r:id="rId20"/>
    <p:sldId id="426" r:id="rId21"/>
    <p:sldId id="428" r:id="rId22"/>
    <p:sldId id="429" r:id="rId23"/>
    <p:sldId id="432" r:id="rId24"/>
    <p:sldId id="448" r:id="rId25"/>
    <p:sldId id="449" r:id="rId26"/>
    <p:sldId id="450" r:id="rId27"/>
    <p:sldId id="526" r:id="rId28"/>
    <p:sldId id="527" r:id="rId29"/>
    <p:sldId id="528" r:id="rId30"/>
    <p:sldId id="529" r:id="rId31"/>
    <p:sldId id="530" r:id="rId32"/>
    <p:sldId id="531" r:id="rId33"/>
    <p:sldId id="532" r:id="rId34"/>
    <p:sldId id="533" r:id="rId35"/>
    <p:sldId id="534" r:id="rId36"/>
    <p:sldId id="535" r:id="rId37"/>
    <p:sldId id="536" r:id="rId38"/>
    <p:sldId id="537" r:id="rId39"/>
    <p:sldId id="538" r:id="rId40"/>
    <p:sldId id="451" r:id="rId41"/>
    <p:sldId id="452" r:id="rId42"/>
    <p:sldId id="453" r:id="rId43"/>
    <p:sldId id="454" r:id="rId44"/>
    <p:sldId id="455" r:id="rId45"/>
    <p:sldId id="456" r:id="rId46"/>
    <p:sldId id="457" r:id="rId47"/>
    <p:sldId id="458" r:id="rId48"/>
    <p:sldId id="459" r:id="rId49"/>
    <p:sldId id="460" r:id="rId50"/>
    <p:sldId id="461" r:id="rId51"/>
    <p:sldId id="466" r:id="rId52"/>
    <p:sldId id="467" r:id="rId53"/>
    <p:sldId id="469" r:id="rId54"/>
    <p:sldId id="470" r:id="rId55"/>
    <p:sldId id="471" r:id="rId56"/>
    <p:sldId id="476" r:id="rId57"/>
    <p:sldId id="477" r:id="rId58"/>
    <p:sldId id="478" r:id="rId59"/>
    <p:sldId id="479" r:id="rId60"/>
    <p:sldId id="480" r:id="rId61"/>
    <p:sldId id="481" r:id="rId62"/>
    <p:sldId id="482" r:id="rId63"/>
    <p:sldId id="483" r:id="rId64"/>
    <p:sldId id="484" r:id="rId65"/>
    <p:sldId id="495" r:id="rId66"/>
    <p:sldId id="496" r:id="rId67"/>
    <p:sldId id="497" r:id="rId68"/>
    <p:sldId id="498" r:id="rId69"/>
  </p:sldIdLst>
  <p:sldSz cx="9144000" cy="6858000" type="screen4x3"/>
  <p:notesSz cx="6858000" cy="9144000"/>
  <p:defaultTextStyle>
    <a:defPPr>
      <a:defRPr lang="en-US"/>
    </a:defPPr>
    <a:lvl1pPr algn="l" rtl="0" fontAlgn="base">
      <a:spcBef>
        <a:spcPct val="0"/>
      </a:spcBef>
      <a:spcAft>
        <a:spcPct val="0"/>
      </a:spcAft>
      <a:defRPr sz="2000"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sz="2000"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sz="2000"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sz="2000"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sz="2000" kern="1200">
        <a:solidFill>
          <a:schemeClr val="tx1"/>
        </a:solidFill>
        <a:latin typeface="Arial" panose="020B0604020202020204" pitchFamily="34" charset="0"/>
        <a:ea typeface="+mn-ea"/>
        <a:cs typeface="+mn-cs"/>
      </a:defRPr>
    </a:lvl5pPr>
    <a:lvl6pPr marL="2286000" algn="l" defTabSz="914400" rtl="0" eaLnBrk="1" latinLnBrk="0" hangingPunct="1">
      <a:defRPr sz="2000" kern="1200">
        <a:solidFill>
          <a:schemeClr val="tx1"/>
        </a:solidFill>
        <a:latin typeface="Arial" panose="020B0604020202020204" pitchFamily="34" charset="0"/>
        <a:ea typeface="+mn-ea"/>
        <a:cs typeface="+mn-cs"/>
      </a:defRPr>
    </a:lvl6pPr>
    <a:lvl7pPr marL="2743200" algn="l" defTabSz="914400" rtl="0" eaLnBrk="1" latinLnBrk="0" hangingPunct="1">
      <a:defRPr sz="2000" kern="1200">
        <a:solidFill>
          <a:schemeClr val="tx1"/>
        </a:solidFill>
        <a:latin typeface="Arial" panose="020B0604020202020204" pitchFamily="34" charset="0"/>
        <a:ea typeface="+mn-ea"/>
        <a:cs typeface="+mn-cs"/>
      </a:defRPr>
    </a:lvl7pPr>
    <a:lvl8pPr marL="3200400" algn="l" defTabSz="914400" rtl="0" eaLnBrk="1" latinLnBrk="0" hangingPunct="1">
      <a:defRPr sz="2000" kern="1200">
        <a:solidFill>
          <a:schemeClr val="tx1"/>
        </a:solidFill>
        <a:latin typeface="Arial" panose="020B0604020202020204" pitchFamily="34" charset="0"/>
        <a:ea typeface="+mn-ea"/>
        <a:cs typeface="+mn-cs"/>
      </a:defRPr>
    </a:lvl8pPr>
    <a:lvl9pPr marL="3657600" algn="l" defTabSz="914400" rtl="0" eaLnBrk="1" latinLnBrk="0" hangingPunct="1">
      <a:defRPr sz="2000"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96633"/>
    <a:srgbClr val="336699"/>
    <a:srgbClr val="0066CC"/>
    <a:srgbClr val="0066FF"/>
    <a:srgbClr val="FFC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126" autoAdjust="0"/>
    <p:restoredTop sz="94660"/>
  </p:normalViewPr>
  <p:slideViewPr>
    <p:cSldViewPr>
      <p:cViewPr varScale="1">
        <p:scale>
          <a:sx n="71" d="100"/>
          <a:sy n="71" d="100"/>
        </p:scale>
        <p:origin x="1200" y="42"/>
      </p:cViewPr>
      <p:guideLst>
        <p:guide orient="horz" pos="2160"/>
        <p:guide pos="2880"/>
      </p:guideLst>
    </p:cSldViewPr>
  </p:slideViewPr>
  <p:outlineViewPr>
    <p:cViewPr>
      <p:scale>
        <a:sx n="33" d="100"/>
        <a:sy n="33" d="100"/>
      </p:scale>
      <p:origin x="0" y="0"/>
    </p:cViewPr>
    <p:sldLst>
      <p:sld r:id="rId1" collapse="1"/>
      <p:sld r:id="rId2" collapse="1"/>
      <p:sld r:id="rId3" collapse="1"/>
    </p:sldLst>
  </p:outlineViewPr>
  <p:notesTextViewPr>
    <p:cViewPr>
      <p:scale>
        <a:sx n="100" d="100"/>
        <a:sy n="100" d="100"/>
      </p:scale>
      <p:origin x="0" y="0"/>
    </p:cViewPr>
  </p:notesTextViewPr>
  <p:sorterViewPr>
    <p:cViewPr>
      <p:scale>
        <a:sx n="66" d="100"/>
        <a:sy n="66" d="100"/>
      </p:scale>
      <p:origin x="0" y="2868"/>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notesMaster" Target="notesMasters/notesMaster1.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handoutMaster" Target="handoutMasters/handoutMaster1.xml"/></Relationships>
</file>

<file path=ppt/_rels/viewProps.xml.rels><?xml version="1.0" encoding="UTF-8" standalone="yes"?>
<Relationships xmlns="http://schemas.openxmlformats.org/package/2006/relationships"><Relationship Id="rId3" Type="http://schemas.openxmlformats.org/officeDocument/2006/relationships/slide" Target="slides/slide11.xml"/><Relationship Id="rId2" Type="http://schemas.openxmlformats.org/officeDocument/2006/relationships/slide" Target="slides/slide10.xml"/><Relationship Id="rId1" Type="http://schemas.openxmlformats.org/officeDocument/2006/relationships/slide" Target="slides/slide6.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5.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62"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00"/>
            </a:lvl1pPr>
          </a:lstStyle>
          <a:p>
            <a:endParaRPr lang="zh-CN" altLang="en-US"/>
          </a:p>
        </p:txBody>
      </p:sp>
      <p:sp>
        <p:nvSpPr>
          <p:cNvPr id="40963" name="Rectangle 3"/>
          <p:cNvSpPr>
            <a:spLocks noGrp="1" noChangeArrowheads="1"/>
          </p:cNvSpPr>
          <p:nvPr>
            <p:ph type="dt" sz="quarter"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vl1pPr>
          </a:lstStyle>
          <a:p>
            <a:endParaRPr lang="en-US" altLang="zh-CN"/>
          </a:p>
        </p:txBody>
      </p:sp>
      <p:sp>
        <p:nvSpPr>
          <p:cNvPr id="40964" name="Rectangle 4"/>
          <p:cNvSpPr>
            <a:spLocks noGrp="1" noChangeArrowheads="1"/>
          </p:cNvSpPr>
          <p:nvPr>
            <p:ph type="ftr" sz="quarter" idx="2"/>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vl1pPr>
          </a:lstStyle>
          <a:p>
            <a:endParaRPr lang="en-US" altLang="zh-CN"/>
          </a:p>
        </p:txBody>
      </p:sp>
      <p:sp>
        <p:nvSpPr>
          <p:cNvPr id="40965" name="Rectangle 5"/>
          <p:cNvSpPr>
            <a:spLocks noGrp="1" noChangeArrowheads="1"/>
          </p:cNvSpPr>
          <p:nvPr>
            <p:ph type="sldNum" sz="quarter" idx="3"/>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vl1pPr>
          </a:lstStyle>
          <a:p>
            <a:fld id="{4D14D38E-811D-48F7-9B0A-3F6915A153FA}" type="slidenum">
              <a:rPr lang="zh-CN" altLang="en-US"/>
              <a:pPr/>
              <a:t>‹#›</a:t>
            </a:fld>
            <a:endParaRPr lang="en-US" altLang="zh-CN"/>
          </a:p>
        </p:txBody>
      </p:sp>
    </p:spTree>
    <p:extLst>
      <p:ext uri="{BB962C8B-B14F-4D97-AF65-F5344CB8AC3E}">
        <p14:creationId xmlns:p14="http://schemas.microsoft.com/office/powerpoint/2010/main" val="248146417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00"/>
            </a:lvl1pPr>
          </a:lstStyle>
          <a:p>
            <a:endParaRPr lang="zh-CN" altLang="en-US"/>
          </a:p>
        </p:txBody>
      </p:sp>
      <p:sp>
        <p:nvSpPr>
          <p:cNvPr id="5123" name="Rectangle 3"/>
          <p:cNvSpPr>
            <a:spLocks noGrp="1" noChangeArrowheads="1"/>
          </p:cNvSpPr>
          <p:nvPr>
            <p:ph type="dt"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vl1pPr>
          </a:lstStyle>
          <a:p>
            <a:endParaRPr lang="en-US" altLang="zh-CN"/>
          </a:p>
        </p:txBody>
      </p:sp>
      <p:sp>
        <p:nvSpPr>
          <p:cNvPr id="5124"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5125" name="Rectangle 5"/>
          <p:cNvSpPr>
            <a:spLocks noGrp="1" noChangeArrowheads="1"/>
          </p:cNvSpPr>
          <p:nvPr>
            <p:ph type="body" sz="quarter" idx="3"/>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p>
        </p:txBody>
      </p:sp>
      <p:sp>
        <p:nvSpPr>
          <p:cNvPr id="5126" name="Rectangle 6"/>
          <p:cNvSpPr>
            <a:spLocks noGrp="1" noChangeArrowheads="1"/>
          </p:cNvSpPr>
          <p:nvPr>
            <p:ph type="ftr" sz="quarter" idx="4"/>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vl1pPr>
          </a:lstStyle>
          <a:p>
            <a:endParaRPr lang="en-US" altLang="zh-CN"/>
          </a:p>
        </p:txBody>
      </p:sp>
      <p:sp>
        <p:nvSpPr>
          <p:cNvPr id="5127" name="Rectangle 7"/>
          <p:cNvSpPr>
            <a:spLocks noGrp="1" noChangeArrowheads="1"/>
          </p:cNvSpPr>
          <p:nvPr>
            <p:ph type="sldNum" sz="quarter" idx="5"/>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vl1pPr>
          </a:lstStyle>
          <a:p>
            <a:fld id="{D4656ADA-F3A8-4465-BC72-D91707A45F42}" type="slidenum">
              <a:rPr lang="zh-CN" altLang="en-US"/>
              <a:pPr/>
              <a:t>‹#›</a:t>
            </a:fld>
            <a:endParaRPr lang="en-US" altLang="zh-CN"/>
          </a:p>
        </p:txBody>
      </p:sp>
    </p:spTree>
    <p:extLst>
      <p:ext uri="{BB962C8B-B14F-4D97-AF65-F5344CB8AC3E}">
        <p14:creationId xmlns:p14="http://schemas.microsoft.com/office/powerpoint/2010/main" val="2083665452"/>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panose="020B0604020202020204" pitchFamily="34" charset="0"/>
        <a:ea typeface="+mn-ea"/>
        <a:cs typeface="+mn-cs"/>
      </a:defRPr>
    </a:lvl1pPr>
    <a:lvl2pPr marL="457200" algn="l" rtl="0" fontAlgn="base">
      <a:spcBef>
        <a:spcPct val="30000"/>
      </a:spcBef>
      <a:spcAft>
        <a:spcPct val="0"/>
      </a:spcAft>
      <a:defRPr sz="1200" kern="1200">
        <a:solidFill>
          <a:schemeClr val="tx1"/>
        </a:solidFill>
        <a:latin typeface="Arial" panose="020B0604020202020204" pitchFamily="34" charset="0"/>
        <a:ea typeface="+mn-ea"/>
        <a:cs typeface="+mn-cs"/>
      </a:defRPr>
    </a:lvl2pPr>
    <a:lvl3pPr marL="914400" algn="l" rtl="0" fontAlgn="base">
      <a:spcBef>
        <a:spcPct val="30000"/>
      </a:spcBef>
      <a:spcAft>
        <a:spcPct val="0"/>
      </a:spcAft>
      <a:defRPr sz="1200" kern="1200">
        <a:solidFill>
          <a:schemeClr val="tx1"/>
        </a:solidFill>
        <a:latin typeface="Arial" panose="020B0604020202020204" pitchFamily="34" charset="0"/>
        <a:ea typeface="+mn-ea"/>
        <a:cs typeface="+mn-cs"/>
      </a:defRPr>
    </a:lvl3pPr>
    <a:lvl4pPr marL="1371600" algn="l" rtl="0" fontAlgn="base">
      <a:spcBef>
        <a:spcPct val="30000"/>
      </a:spcBef>
      <a:spcAft>
        <a:spcPct val="0"/>
      </a:spcAft>
      <a:defRPr sz="1200" kern="1200">
        <a:solidFill>
          <a:schemeClr val="tx1"/>
        </a:solidFill>
        <a:latin typeface="Arial" panose="020B0604020202020204" pitchFamily="34" charset="0"/>
        <a:ea typeface="+mn-ea"/>
        <a:cs typeface="+mn-cs"/>
      </a:defRPr>
    </a:lvl4pPr>
    <a:lvl5pPr marL="1828800" algn="l" rtl="0" fontAlgn="base">
      <a:spcBef>
        <a:spcPct val="30000"/>
      </a:spcBef>
      <a:spcAft>
        <a:spcPct val="0"/>
      </a:spcAft>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696BD27-0D89-4A4E-AB28-B8F352BB5F1B}" type="slidenum">
              <a:rPr lang="zh-CN" altLang="en-US"/>
              <a:pPr/>
              <a:t>1</a:t>
            </a:fld>
            <a:endParaRPr lang="en-US" altLang="zh-CN"/>
          </a:p>
        </p:txBody>
      </p:sp>
      <p:sp>
        <p:nvSpPr>
          <p:cNvPr id="692226" name="Rectangle 2"/>
          <p:cNvSpPr>
            <a:spLocks noGrp="1" noRot="1" noChangeAspect="1" noChangeArrowheads="1" noTextEdit="1"/>
          </p:cNvSpPr>
          <p:nvPr>
            <p:ph type="sldImg"/>
          </p:nvPr>
        </p:nvSpPr>
        <p:spPr>
          <a:ln/>
        </p:spPr>
      </p:sp>
      <p:sp>
        <p:nvSpPr>
          <p:cNvPr id="692227"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38930676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9751CC4-200F-4175-BCD6-52379E4004D4}" type="slidenum">
              <a:rPr lang="zh-CN" altLang="en-US"/>
              <a:pPr/>
              <a:t>10</a:t>
            </a:fld>
            <a:endParaRPr lang="en-US" altLang="zh-CN"/>
          </a:p>
        </p:txBody>
      </p:sp>
      <p:sp>
        <p:nvSpPr>
          <p:cNvPr id="647170" name="Rectangle 2"/>
          <p:cNvSpPr>
            <a:spLocks noGrp="1" noRot="1" noChangeAspect="1" noChangeArrowheads="1" noTextEdit="1"/>
          </p:cNvSpPr>
          <p:nvPr>
            <p:ph type="sldImg"/>
          </p:nvPr>
        </p:nvSpPr>
        <p:spPr>
          <a:ln/>
        </p:spPr>
      </p:sp>
      <p:sp>
        <p:nvSpPr>
          <p:cNvPr id="647171" name="Rectangle 3"/>
          <p:cNvSpPr>
            <a:spLocks noGrp="1" noChangeArrowheads="1"/>
          </p:cNvSpPr>
          <p:nvPr>
            <p:ph type="body" idx="1"/>
          </p:nvPr>
        </p:nvSpPr>
        <p:spPr>
          <a:xfrm>
            <a:off x="914400" y="4343400"/>
            <a:ext cx="5029200" cy="4114800"/>
          </a:xfrm>
        </p:spPr>
        <p:txBody>
          <a:bodyPr/>
          <a:lstStyle/>
          <a:p>
            <a:endParaRPr lang="zh-CN" altLang="en-US"/>
          </a:p>
        </p:txBody>
      </p:sp>
    </p:spTree>
    <p:extLst>
      <p:ext uri="{BB962C8B-B14F-4D97-AF65-F5344CB8AC3E}">
        <p14:creationId xmlns:p14="http://schemas.microsoft.com/office/powerpoint/2010/main" val="24264082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6D7C643-4631-4ECB-9AD8-098C100F225D}" type="slidenum">
              <a:rPr lang="zh-CN" altLang="en-US"/>
              <a:pPr/>
              <a:t>11</a:t>
            </a:fld>
            <a:endParaRPr lang="en-US" altLang="zh-CN"/>
          </a:p>
        </p:txBody>
      </p:sp>
      <p:sp>
        <p:nvSpPr>
          <p:cNvPr id="651266" name="Rectangle 2"/>
          <p:cNvSpPr>
            <a:spLocks noGrp="1" noRot="1" noChangeAspect="1" noChangeArrowheads="1" noTextEdit="1"/>
          </p:cNvSpPr>
          <p:nvPr>
            <p:ph type="sldImg"/>
          </p:nvPr>
        </p:nvSpPr>
        <p:spPr>
          <a:ln/>
        </p:spPr>
      </p:sp>
      <p:sp>
        <p:nvSpPr>
          <p:cNvPr id="651267" name="Rectangle 3"/>
          <p:cNvSpPr>
            <a:spLocks noGrp="1" noChangeArrowheads="1"/>
          </p:cNvSpPr>
          <p:nvPr>
            <p:ph type="body" idx="1"/>
          </p:nvPr>
        </p:nvSpPr>
        <p:spPr>
          <a:xfrm>
            <a:off x="914400" y="4343400"/>
            <a:ext cx="5029200" cy="4114800"/>
          </a:xfrm>
        </p:spPr>
        <p:txBody>
          <a:bodyPr/>
          <a:lstStyle/>
          <a:p>
            <a:endParaRPr lang="zh-CN" altLang="en-US"/>
          </a:p>
        </p:txBody>
      </p:sp>
    </p:spTree>
    <p:extLst>
      <p:ext uri="{BB962C8B-B14F-4D97-AF65-F5344CB8AC3E}">
        <p14:creationId xmlns:p14="http://schemas.microsoft.com/office/powerpoint/2010/main" val="20740327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4CC1BED-F9DA-4CE2-940B-628AD35D344E}" type="slidenum">
              <a:rPr lang="zh-CN" altLang="en-US"/>
              <a:pPr/>
              <a:t>12</a:t>
            </a:fld>
            <a:endParaRPr lang="en-US" altLang="zh-CN"/>
          </a:p>
        </p:txBody>
      </p:sp>
      <p:sp>
        <p:nvSpPr>
          <p:cNvPr id="368642" name="Rectangle 2"/>
          <p:cNvSpPr>
            <a:spLocks noGrp="1" noRot="1" noChangeAspect="1" noChangeArrowheads="1" noTextEdit="1"/>
          </p:cNvSpPr>
          <p:nvPr>
            <p:ph type="sldImg"/>
          </p:nvPr>
        </p:nvSpPr>
        <p:spPr>
          <a:ln/>
        </p:spPr>
      </p:sp>
      <p:sp>
        <p:nvSpPr>
          <p:cNvPr id="368643"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3734695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8011466-8657-4F37-B68E-DB364FA7BDEE}" type="slidenum">
              <a:rPr lang="zh-CN" altLang="en-US"/>
              <a:pPr/>
              <a:t>13</a:t>
            </a:fld>
            <a:endParaRPr lang="en-US" altLang="zh-CN"/>
          </a:p>
        </p:txBody>
      </p:sp>
      <p:sp>
        <p:nvSpPr>
          <p:cNvPr id="370690" name="Rectangle 2"/>
          <p:cNvSpPr>
            <a:spLocks noGrp="1" noRot="1" noChangeAspect="1" noChangeArrowheads="1" noTextEdit="1"/>
          </p:cNvSpPr>
          <p:nvPr>
            <p:ph type="sldImg"/>
          </p:nvPr>
        </p:nvSpPr>
        <p:spPr>
          <a:ln/>
        </p:spPr>
      </p:sp>
      <p:sp>
        <p:nvSpPr>
          <p:cNvPr id="370691"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10577885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4437448-FF73-44E9-8064-A39250FF1C36}" type="slidenum">
              <a:rPr lang="zh-CN" altLang="en-US"/>
              <a:pPr/>
              <a:t>14</a:t>
            </a:fld>
            <a:endParaRPr lang="en-US" altLang="zh-CN"/>
          </a:p>
        </p:txBody>
      </p:sp>
      <p:sp>
        <p:nvSpPr>
          <p:cNvPr id="372738" name="Rectangle 2"/>
          <p:cNvSpPr>
            <a:spLocks noGrp="1" noRot="1" noChangeAspect="1" noChangeArrowheads="1" noTextEdit="1"/>
          </p:cNvSpPr>
          <p:nvPr>
            <p:ph type="sldImg"/>
          </p:nvPr>
        </p:nvSpPr>
        <p:spPr>
          <a:ln/>
        </p:spPr>
      </p:sp>
      <p:sp>
        <p:nvSpPr>
          <p:cNvPr id="372739"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3690044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87A6E22-9647-4378-8C3A-3675F644E243}" type="slidenum">
              <a:rPr lang="zh-CN" altLang="en-US"/>
              <a:pPr/>
              <a:t>15</a:t>
            </a:fld>
            <a:endParaRPr lang="en-US" altLang="zh-CN"/>
          </a:p>
        </p:txBody>
      </p:sp>
      <p:sp>
        <p:nvSpPr>
          <p:cNvPr id="374786" name="Rectangle 2"/>
          <p:cNvSpPr>
            <a:spLocks noGrp="1" noRot="1" noChangeAspect="1" noChangeArrowheads="1" noTextEdit="1"/>
          </p:cNvSpPr>
          <p:nvPr>
            <p:ph type="sldImg"/>
          </p:nvPr>
        </p:nvSpPr>
        <p:spPr>
          <a:ln/>
        </p:spPr>
      </p:sp>
      <p:sp>
        <p:nvSpPr>
          <p:cNvPr id="374787"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37527606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834C42F-71C6-415F-82AE-29CCCE236198}" type="slidenum">
              <a:rPr lang="zh-CN" altLang="en-US"/>
              <a:pPr/>
              <a:t>16</a:t>
            </a:fld>
            <a:endParaRPr lang="en-US" altLang="zh-CN"/>
          </a:p>
        </p:txBody>
      </p:sp>
      <p:sp>
        <p:nvSpPr>
          <p:cNvPr id="659458" name="Rectangle 2"/>
          <p:cNvSpPr>
            <a:spLocks noGrp="1" noRot="1" noChangeAspect="1" noChangeArrowheads="1" noTextEdit="1"/>
          </p:cNvSpPr>
          <p:nvPr>
            <p:ph type="sldImg"/>
          </p:nvPr>
        </p:nvSpPr>
        <p:spPr>
          <a:ln/>
        </p:spPr>
      </p:sp>
      <p:sp>
        <p:nvSpPr>
          <p:cNvPr id="659459"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9849434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79965A5-B993-4865-976B-33827AD6BDF6}" type="slidenum">
              <a:rPr lang="zh-CN" altLang="en-US"/>
              <a:pPr/>
              <a:t>17</a:t>
            </a:fld>
            <a:endParaRPr lang="en-US" altLang="zh-CN"/>
          </a:p>
        </p:txBody>
      </p:sp>
      <p:sp>
        <p:nvSpPr>
          <p:cNvPr id="403458" name="Rectangle 2"/>
          <p:cNvSpPr>
            <a:spLocks noGrp="1" noRot="1" noChangeAspect="1" noChangeArrowheads="1" noTextEdit="1"/>
          </p:cNvSpPr>
          <p:nvPr>
            <p:ph type="sldImg"/>
          </p:nvPr>
        </p:nvSpPr>
        <p:spPr>
          <a:ln/>
        </p:spPr>
      </p:sp>
      <p:sp>
        <p:nvSpPr>
          <p:cNvPr id="403459"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41566846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F073476-6339-4441-9608-DC09FD11D866}" type="slidenum">
              <a:rPr lang="zh-CN" altLang="en-US"/>
              <a:pPr/>
              <a:t>18</a:t>
            </a:fld>
            <a:endParaRPr lang="en-US" altLang="zh-CN"/>
          </a:p>
        </p:txBody>
      </p:sp>
      <p:sp>
        <p:nvSpPr>
          <p:cNvPr id="405506" name="Rectangle 2"/>
          <p:cNvSpPr>
            <a:spLocks noGrp="1" noRot="1" noChangeAspect="1" noChangeArrowheads="1" noTextEdit="1"/>
          </p:cNvSpPr>
          <p:nvPr>
            <p:ph type="sldImg"/>
          </p:nvPr>
        </p:nvSpPr>
        <p:spPr>
          <a:ln/>
        </p:spPr>
      </p:sp>
      <p:sp>
        <p:nvSpPr>
          <p:cNvPr id="405507"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8775886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1C1A77D-CF4D-4800-A7EF-B65A898BDD7F}" type="slidenum">
              <a:rPr lang="zh-CN" altLang="en-US"/>
              <a:pPr/>
              <a:t>19</a:t>
            </a:fld>
            <a:endParaRPr lang="en-US" altLang="zh-CN"/>
          </a:p>
        </p:txBody>
      </p:sp>
      <p:sp>
        <p:nvSpPr>
          <p:cNvPr id="411650" name="Rectangle 2"/>
          <p:cNvSpPr>
            <a:spLocks noGrp="1" noRot="1" noChangeAspect="1" noChangeArrowheads="1" noTextEdit="1"/>
          </p:cNvSpPr>
          <p:nvPr>
            <p:ph type="sldImg"/>
          </p:nvPr>
        </p:nvSpPr>
        <p:spPr>
          <a:ln/>
        </p:spPr>
      </p:sp>
      <p:sp>
        <p:nvSpPr>
          <p:cNvPr id="411651"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9750457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F035DE2-EA23-46E2-A7B3-6BFB6EED193B}" type="slidenum">
              <a:rPr lang="zh-CN" altLang="en-US"/>
              <a:pPr/>
              <a:t>2</a:t>
            </a:fld>
            <a:endParaRPr lang="en-US" altLang="zh-CN"/>
          </a:p>
        </p:txBody>
      </p:sp>
      <p:sp>
        <p:nvSpPr>
          <p:cNvPr id="655362" name="Rectangle 2"/>
          <p:cNvSpPr>
            <a:spLocks noGrp="1" noRot="1" noChangeAspect="1" noChangeArrowheads="1" noTextEdit="1"/>
          </p:cNvSpPr>
          <p:nvPr>
            <p:ph type="sldImg"/>
          </p:nvPr>
        </p:nvSpPr>
        <p:spPr>
          <a:ln/>
        </p:spPr>
      </p:sp>
      <p:sp>
        <p:nvSpPr>
          <p:cNvPr id="655363"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14592774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42C580C-E4A4-4F1A-A1AD-14810D80B91B}" type="slidenum">
              <a:rPr lang="zh-CN" altLang="en-US"/>
              <a:pPr/>
              <a:t>20</a:t>
            </a:fld>
            <a:endParaRPr lang="en-US" altLang="zh-CN"/>
          </a:p>
        </p:txBody>
      </p:sp>
      <p:sp>
        <p:nvSpPr>
          <p:cNvPr id="413698" name="Rectangle 2"/>
          <p:cNvSpPr>
            <a:spLocks noGrp="1" noRot="1" noChangeAspect="1" noChangeArrowheads="1" noTextEdit="1"/>
          </p:cNvSpPr>
          <p:nvPr>
            <p:ph type="sldImg"/>
          </p:nvPr>
        </p:nvSpPr>
        <p:spPr>
          <a:ln/>
        </p:spPr>
      </p:sp>
      <p:sp>
        <p:nvSpPr>
          <p:cNvPr id="413699"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36687177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7"/>
          <p:cNvSpPr>
            <a:spLocks noGrp="1" noChangeArrowheads="1"/>
          </p:cNvSpPr>
          <p:nvPr>
            <p:ph type="sldNum" sz="quarter" idx="5"/>
          </p:nvPr>
        </p:nvSpPr>
        <p:spPr>
          <a:ln/>
        </p:spPr>
        <p:txBody>
          <a:bodyPr/>
          <a:lstStyle/>
          <a:p>
            <a:fld id="{435CC521-F18C-4041-8C79-2785E55D6ECE}" type="slidenum">
              <a:rPr lang="zh-CN" altLang="en-US"/>
              <a:pPr/>
              <a:t>21</a:t>
            </a:fld>
            <a:endParaRPr lang="en-US" altLang="zh-CN"/>
          </a:p>
        </p:txBody>
      </p:sp>
      <p:sp>
        <p:nvSpPr>
          <p:cNvPr id="417794" name="Rectangle 2"/>
          <p:cNvSpPr>
            <a:spLocks noChangeArrowheads="1"/>
          </p:cNvSpPr>
          <p:nvPr/>
        </p:nvSpPr>
        <p:spPr bwMode="auto">
          <a:xfrm>
            <a:off x="6000750" y="90488"/>
            <a:ext cx="85725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7795" name="Rectangle 3"/>
          <p:cNvSpPr>
            <a:spLocks noChangeArrowheads="1"/>
          </p:cNvSpPr>
          <p:nvPr/>
        </p:nvSpPr>
        <p:spPr bwMode="auto">
          <a:xfrm>
            <a:off x="6556375" y="8870950"/>
            <a:ext cx="300038" cy="271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nchor="b">
            <a:spAutoFit/>
          </a:bodyPr>
          <a:lstStyle/>
          <a:p>
            <a:pPr algn="r" eaLnBrk="0" hangingPunct="0"/>
            <a:r>
              <a:rPr lang="en-GB" altLang="zh-CN" sz="1200">
                <a:latin typeface="Times New Roman" panose="02020603050405020304" pitchFamily="18" charset="0"/>
              </a:rPr>
              <a:t>3</a:t>
            </a:r>
          </a:p>
        </p:txBody>
      </p:sp>
      <p:sp>
        <p:nvSpPr>
          <p:cNvPr id="417796" name="Rectangle 4"/>
          <p:cNvSpPr>
            <a:spLocks noChangeArrowheads="1"/>
          </p:cNvSpPr>
          <p:nvPr/>
        </p:nvSpPr>
        <p:spPr bwMode="auto">
          <a:xfrm>
            <a:off x="0" y="8869363"/>
            <a:ext cx="650875"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7797" name="Rectangle 5"/>
          <p:cNvSpPr>
            <a:spLocks noChangeArrowheads="1"/>
          </p:cNvSpPr>
          <p:nvPr/>
        </p:nvSpPr>
        <p:spPr bwMode="auto">
          <a:xfrm>
            <a:off x="0" y="90488"/>
            <a:ext cx="693738"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7798" name="Rectangle 6"/>
          <p:cNvSpPr>
            <a:spLocks noGrp="1" noRot="1" noChangeAspect="1" noChangeArrowheads="1" noTextEdit="1"/>
          </p:cNvSpPr>
          <p:nvPr>
            <p:ph type="sldImg"/>
          </p:nvPr>
        </p:nvSpPr>
        <p:spPr>
          <a:xfrm>
            <a:off x="1150938" y="692150"/>
            <a:ext cx="4556125" cy="3416300"/>
          </a:xfrm>
          <a:ln w="12700" cap="flat"/>
        </p:spPr>
      </p:sp>
      <p:sp>
        <p:nvSpPr>
          <p:cNvPr id="417799" name="Rectangle 7"/>
          <p:cNvSpPr>
            <a:spLocks noGrp="1" noChangeArrowheads="1"/>
          </p:cNvSpPr>
          <p:nvPr>
            <p:ph type="body" idx="1"/>
          </p:nvPr>
        </p:nvSpPr>
        <p:spPr>
          <a:xfrm>
            <a:off x="915988" y="5543550"/>
            <a:ext cx="5102225" cy="2906713"/>
          </a:xfrm>
          <a:noFill/>
          <a:ln/>
          <a:extLst>
            <a:ext uri="{91240B29-F687-4F45-9708-019B960494DF}">
              <a14:hiddenLine xmlns:a14="http://schemas.microsoft.com/office/drawing/2010/main" w="12700">
                <a:solidFill>
                  <a:schemeClr val="tx1"/>
                </a:solidFill>
                <a:miter lim="800000"/>
                <a:headEnd/>
                <a:tailEnd/>
              </a14:hiddenLine>
            </a:ext>
          </a:extLst>
        </p:spPr>
        <p:txBody>
          <a:bodyPr lIns="90488" tIns="44450" rIns="90488" bIns="44450" anchor="ctr">
            <a:spAutoFit/>
          </a:bodyPr>
          <a:lstStyle/>
          <a:p>
            <a:r>
              <a:rPr lang="en-GB" altLang="zh-CN"/>
              <a:t>Core Message: Modeling captures essential parts of the system</a:t>
            </a:r>
          </a:p>
          <a:p>
            <a:endParaRPr lang="en-GB" altLang="zh-CN"/>
          </a:p>
          <a:p>
            <a:r>
              <a:rPr lang="en-GB" altLang="zh-CN"/>
              <a:t>Key Point 1: Computer system basically automate business processes.  However, it’s not easy to build software systems on time and within budget.</a:t>
            </a:r>
          </a:p>
          <a:p>
            <a:endParaRPr lang="en-GB" altLang="zh-CN"/>
          </a:p>
          <a:p>
            <a:r>
              <a:rPr lang="en-GB" altLang="zh-CN"/>
              <a:t>Key Point 2: Building a complex software system requires blueprint.  You don’t construct a building without a blueprint.  Visual modeling is the blueprint for software systems.</a:t>
            </a:r>
          </a:p>
          <a:p>
            <a:endParaRPr lang="en-GB" altLang="zh-CN"/>
          </a:p>
          <a:p>
            <a:r>
              <a:rPr lang="en-GB" altLang="zh-CN"/>
              <a:t>Conclusion: VM is a key to successful software development</a:t>
            </a:r>
          </a:p>
          <a:p>
            <a:endParaRPr lang="en-GB" altLang="zh-CN"/>
          </a:p>
          <a:p>
            <a:endParaRPr lang="zh-CN" altLang="en-GB"/>
          </a:p>
        </p:txBody>
      </p:sp>
    </p:spTree>
    <p:extLst>
      <p:ext uri="{BB962C8B-B14F-4D97-AF65-F5344CB8AC3E}">
        <p14:creationId xmlns:p14="http://schemas.microsoft.com/office/powerpoint/2010/main" val="40135130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E242B57-3CCD-4102-9D65-EDFD0758A45A}" type="slidenum">
              <a:rPr lang="zh-CN" altLang="en-US"/>
              <a:pPr/>
              <a:t>22</a:t>
            </a:fld>
            <a:endParaRPr lang="en-US" altLang="zh-CN"/>
          </a:p>
        </p:txBody>
      </p:sp>
      <p:sp>
        <p:nvSpPr>
          <p:cNvPr id="419842" name="Rectangle 2"/>
          <p:cNvSpPr>
            <a:spLocks noGrp="1" noRot="1" noChangeAspect="1" noChangeArrowheads="1" noTextEdit="1"/>
          </p:cNvSpPr>
          <p:nvPr>
            <p:ph type="sldImg"/>
          </p:nvPr>
        </p:nvSpPr>
        <p:spPr>
          <a:ln/>
        </p:spPr>
      </p:sp>
      <p:sp>
        <p:nvSpPr>
          <p:cNvPr id="419843"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169765717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DE817B9-68BB-4CAD-ADD2-62C96AA328D8}" type="slidenum">
              <a:rPr lang="zh-CN" altLang="en-US"/>
              <a:pPr/>
              <a:t>23</a:t>
            </a:fld>
            <a:endParaRPr lang="en-US" altLang="zh-CN"/>
          </a:p>
        </p:txBody>
      </p:sp>
      <p:sp>
        <p:nvSpPr>
          <p:cNvPr id="425986" name="Rectangle 2"/>
          <p:cNvSpPr>
            <a:spLocks noGrp="1" noRot="1" noChangeAspect="1" noChangeArrowheads="1" noTextEdit="1"/>
          </p:cNvSpPr>
          <p:nvPr>
            <p:ph type="sldImg"/>
          </p:nvPr>
        </p:nvSpPr>
        <p:spPr>
          <a:ln/>
        </p:spPr>
      </p:sp>
      <p:sp>
        <p:nvSpPr>
          <p:cNvPr id="425987"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419613120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D6FCAAD-357F-4132-AFA9-168682765959}" type="slidenum">
              <a:rPr lang="zh-CN" altLang="en-US"/>
              <a:pPr/>
              <a:t>24</a:t>
            </a:fld>
            <a:endParaRPr lang="en-US" altLang="zh-CN"/>
          </a:p>
        </p:txBody>
      </p:sp>
      <p:sp>
        <p:nvSpPr>
          <p:cNvPr id="458754" name="Rectangle 2"/>
          <p:cNvSpPr>
            <a:spLocks noGrp="1" noRot="1" noChangeAspect="1" noChangeArrowheads="1" noTextEdit="1"/>
          </p:cNvSpPr>
          <p:nvPr>
            <p:ph type="sldImg"/>
          </p:nvPr>
        </p:nvSpPr>
        <p:spPr>
          <a:ln/>
        </p:spPr>
      </p:sp>
      <p:sp>
        <p:nvSpPr>
          <p:cNvPr id="458755"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22736784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BE6D173-5945-41CE-AD65-D87EA7E87815}" type="slidenum">
              <a:rPr lang="zh-CN" altLang="en-US"/>
              <a:pPr/>
              <a:t>25</a:t>
            </a:fld>
            <a:endParaRPr lang="en-US" altLang="zh-CN"/>
          </a:p>
        </p:txBody>
      </p:sp>
      <p:sp>
        <p:nvSpPr>
          <p:cNvPr id="460802" name="Rectangle 2"/>
          <p:cNvSpPr>
            <a:spLocks noGrp="1" noRot="1" noChangeAspect="1" noChangeArrowheads="1" noTextEdit="1"/>
          </p:cNvSpPr>
          <p:nvPr>
            <p:ph type="sldImg"/>
          </p:nvPr>
        </p:nvSpPr>
        <p:spPr>
          <a:ln/>
        </p:spPr>
      </p:sp>
      <p:sp>
        <p:nvSpPr>
          <p:cNvPr id="460803"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69783430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DA284B1-8B5D-4391-B12B-84DE97EA1D50}" type="slidenum">
              <a:rPr lang="zh-CN" altLang="en-US"/>
              <a:pPr/>
              <a:t>26</a:t>
            </a:fld>
            <a:endParaRPr lang="en-US" altLang="zh-CN"/>
          </a:p>
        </p:txBody>
      </p:sp>
      <p:sp>
        <p:nvSpPr>
          <p:cNvPr id="462850" name="Rectangle 2"/>
          <p:cNvSpPr>
            <a:spLocks noGrp="1" noRot="1" noChangeAspect="1" noChangeArrowheads="1" noTextEdit="1"/>
          </p:cNvSpPr>
          <p:nvPr>
            <p:ph type="sldImg"/>
          </p:nvPr>
        </p:nvSpPr>
        <p:spPr>
          <a:ln/>
        </p:spPr>
      </p:sp>
      <p:sp>
        <p:nvSpPr>
          <p:cNvPr id="462851"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212393594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0CEF36B-A423-4075-922A-D77C2E593E7E}" type="slidenum">
              <a:rPr lang="zh-CN" altLang="en-US"/>
              <a:pPr/>
              <a:t>27</a:t>
            </a:fld>
            <a:endParaRPr lang="en-US" altLang="zh-CN"/>
          </a:p>
        </p:txBody>
      </p:sp>
      <p:sp>
        <p:nvSpPr>
          <p:cNvPr id="661506" name="Rectangle 2"/>
          <p:cNvSpPr>
            <a:spLocks noGrp="1" noRot="1" noChangeAspect="1" noChangeArrowheads="1" noTextEdit="1"/>
          </p:cNvSpPr>
          <p:nvPr>
            <p:ph type="sldImg"/>
          </p:nvPr>
        </p:nvSpPr>
        <p:spPr>
          <a:ln/>
        </p:spPr>
      </p:sp>
      <p:sp>
        <p:nvSpPr>
          <p:cNvPr id="661507"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333892662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443F687-CB9F-464A-AD7E-B857987EF0AC}" type="slidenum">
              <a:rPr lang="zh-CN" altLang="en-US"/>
              <a:pPr/>
              <a:t>28</a:t>
            </a:fld>
            <a:endParaRPr lang="en-US" altLang="zh-CN"/>
          </a:p>
        </p:txBody>
      </p:sp>
      <p:sp>
        <p:nvSpPr>
          <p:cNvPr id="663554" name="Rectangle 2"/>
          <p:cNvSpPr>
            <a:spLocks noGrp="1" noRot="1" noChangeAspect="1" noChangeArrowheads="1" noTextEdit="1"/>
          </p:cNvSpPr>
          <p:nvPr>
            <p:ph type="sldImg"/>
          </p:nvPr>
        </p:nvSpPr>
        <p:spPr>
          <a:ln/>
        </p:spPr>
      </p:sp>
      <p:sp>
        <p:nvSpPr>
          <p:cNvPr id="663555"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18048817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BABBDF4-A5F2-4E0F-A032-462DB362951B}" type="slidenum">
              <a:rPr lang="zh-CN" altLang="en-US"/>
              <a:pPr/>
              <a:t>29</a:t>
            </a:fld>
            <a:endParaRPr lang="en-US" altLang="zh-CN"/>
          </a:p>
        </p:txBody>
      </p:sp>
      <p:sp>
        <p:nvSpPr>
          <p:cNvPr id="665602" name="Rectangle 2"/>
          <p:cNvSpPr>
            <a:spLocks noGrp="1" noRot="1" noChangeAspect="1" noChangeArrowheads="1" noTextEdit="1"/>
          </p:cNvSpPr>
          <p:nvPr>
            <p:ph type="sldImg"/>
          </p:nvPr>
        </p:nvSpPr>
        <p:spPr>
          <a:ln/>
        </p:spPr>
      </p:sp>
      <p:sp>
        <p:nvSpPr>
          <p:cNvPr id="665603"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23952915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2005A19-8570-4511-8A44-B3F1BB04CBAC}" type="slidenum">
              <a:rPr lang="zh-CN" altLang="en-US"/>
              <a:pPr/>
              <a:t>3</a:t>
            </a:fld>
            <a:endParaRPr lang="en-US" altLang="zh-CN"/>
          </a:p>
        </p:txBody>
      </p:sp>
      <p:sp>
        <p:nvSpPr>
          <p:cNvPr id="634882" name="Rectangle 2"/>
          <p:cNvSpPr>
            <a:spLocks noGrp="1" noRot="1" noChangeAspect="1" noChangeArrowheads="1" noTextEdit="1"/>
          </p:cNvSpPr>
          <p:nvPr>
            <p:ph type="sldImg"/>
          </p:nvPr>
        </p:nvSpPr>
        <p:spPr>
          <a:ln/>
        </p:spPr>
      </p:sp>
      <p:sp>
        <p:nvSpPr>
          <p:cNvPr id="634883"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27971535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B8D014F-21B3-4FB5-AA6D-66AF9DE56260}" type="slidenum">
              <a:rPr lang="zh-CN" altLang="en-US"/>
              <a:pPr/>
              <a:t>30</a:t>
            </a:fld>
            <a:endParaRPr lang="en-US" altLang="zh-CN"/>
          </a:p>
        </p:txBody>
      </p:sp>
      <p:sp>
        <p:nvSpPr>
          <p:cNvPr id="667650" name="Rectangle 2"/>
          <p:cNvSpPr>
            <a:spLocks noGrp="1" noRot="1" noChangeAspect="1" noChangeArrowheads="1" noTextEdit="1"/>
          </p:cNvSpPr>
          <p:nvPr>
            <p:ph type="sldImg"/>
          </p:nvPr>
        </p:nvSpPr>
        <p:spPr>
          <a:ln/>
        </p:spPr>
      </p:sp>
      <p:sp>
        <p:nvSpPr>
          <p:cNvPr id="667651"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202476415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126DBDC-FAA4-42FD-8725-B3314A3011B8}" type="slidenum">
              <a:rPr lang="zh-CN" altLang="en-US"/>
              <a:pPr/>
              <a:t>31</a:t>
            </a:fld>
            <a:endParaRPr lang="en-US" altLang="zh-CN"/>
          </a:p>
        </p:txBody>
      </p:sp>
      <p:sp>
        <p:nvSpPr>
          <p:cNvPr id="669698" name="Rectangle 2"/>
          <p:cNvSpPr>
            <a:spLocks noGrp="1" noRot="1" noChangeAspect="1" noChangeArrowheads="1" noTextEdit="1"/>
          </p:cNvSpPr>
          <p:nvPr>
            <p:ph type="sldImg"/>
          </p:nvPr>
        </p:nvSpPr>
        <p:spPr>
          <a:ln/>
        </p:spPr>
      </p:sp>
      <p:sp>
        <p:nvSpPr>
          <p:cNvPr id="669699"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283096526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46992F6-19A0-4D90-AAA3-F86C6782CDFA}" type="slidenum">
              <a:rPr lang="zh-CN" altLang="en-US"/>
              <a:pPr/>
              <a:t>32</a:t>
            </a:fld>
            <a:endParaRPr lang="en-US" altLang="zh-CN"/>
          </a:p>
        </p:txBody>
      </p:sp>
      <p:sp>
        <p:nvSpPr>
          <p:cNvPr id="671746" name="Rectangle 2"/>
          <p:cNvSpPr>
            <a:spLocks noGrp="1" noRot="1" noChangeAspect="1" noChangeArrowheads="1" noTextEdit="1"/>
          </p:cNvSpPr>
          <p:nvPr>
            <p:ph type="sldImg"/>
          </p:nvPr>
        </p:nvSpPr>
        <p:spPr>
          <a:ln/>
        </p:spPr>
      </p:sp>
      <p:sp>
        <p:nvSpPr>
          <p:cNvPr id="671747"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293233967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18189ED-910B-4993-BB7F-F5DD7B39B376}" type="slidenum">
              <a:rPr lang="zh-CN" altLang="en-US"/>
              <a:pPr/>
              <a:t>33</a:t>
            </a:fld>
            <a:endParaRPr lang="en-US" altLang="zh-CN"/>
          </a:p>
        </p:txBody>
      </p:sp>
      <p:sp>
        <p:nvSpPr>
          <p:cNvPr id="673794" name="Rectangle 2"/>
          <p:cNvSpPr>
            <a:spLocks noGrp="1" noRot="1" noChangeAspect="1" noChangeArrowheads="1" noTextEdit="1"/>
          </p:cNvSpPr>
          <p:nvPr>
            <p:ph type="sldImg"/>
          </p:nvPr>
        </p:nvSpPr>
        <p:spPr>
          <a:ln/>
        </p:spPr>
      </p:sp>
      <p:sp>
        <p:nvSpPr>
          <p:cNvPr id="673795"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115706227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D927B39-60D1-4DC2-BB69-17211CDBF009}" type="slidenum">
              <a:rPr lang="zh-CN" altLang="en-US"/>
              <a:pPr/>
              <a:t>34</a:t>
            </a:fld>
            <a:endParaRPr lang="en-US" altLang="zh-CN"/>
          </a:p>
        </p:txBody>
      </p:sp>
      <p:sp>
        <p:nvSpPr>
          <p:cNvPr id="675842" name="Rectangle 2"/>
          <p:cNvSpPr>
            <a:spLocks noGrp="1" noRot="1" noChangeAspect="1" noChangeArrowheads="1" noTextEdit="1"/>
          </p:cNvSpPr>
          <p:nvPr>
            <p:ph type="sldImg"/>
          </p:nvPr>
        </p:nvSpPr>
        <p:spPr>
          <a:ln/>
        </p:spPr>
      </p:sp>
      <p:sp>
        <p:nvSpPr>
          <p:cNvPr id="675843"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160164869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89BD9DF-7E12-40DC-A1F7-7E948DFD7662}" type="slidenum">
              <a:rPr lang="zh-CN" altLang="en-US"/>
              <a:pPr/>
              <a:t>35</a:t>
            </a:fld>
            <a:endParaRPr lang="en-US" altLang="zh-CN"/>
          </a:p>
        </p:txBody>
      </p:sp>
      <p:sp>
        <p:nvSpPr>
          <p:cNvPr id="677890" name="Rectangle 2"/>
          <p:cNvSpPr>
            <a:spLocks noGrp="1" noRot="1" noChangeAspect="1" noChangeArrowheads="1" noTextEdit="1"/>
          </p:cNvSpPr>
          <p:nvPr>
            <p:ph type="sldImg"/>
          </p:nvPr>
        </p:nvSpPr>
        <p:spPr>
          <a:ln/>
        </p:spPr>
      </p:sp>
      <p:sp>
        <p:nvSpPr>
          <p:cNvPr id="677891"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402959477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5CA1A0C-5B07-4111-B35A-3D8F90BF6B3F}" type="slidenum">
              <a:rPr lang="zh-CN" altLang="en-US"/>
              <a:pPr/>
              <a:t>36</a:t>
            </a:fld>
            <a:endParaRPr lang="en-US" altLang="zh-CN"/>
          </a:p>
        </p:txBody>
      </p:sp>
      <p:sp>
        <p:nvSpPr>
          <p:cNvPr id="679938" name="Rectangle 2"/>
          <p:cNvSpPr>
            <a:spLocks noGrp="1" noRot="1" noChangeAspect="1" noChangeArrowheads="1" noTextEdit="1"/>
          </p:cNvSpPr>
          <p:nvPr>
            <p:ph type="sldImg"/>
          </p:nvPr>
        </p:nvSpPr>
        <p:spPr>
          <a:ln/>
        </p:spPr>
      </p:sp>
      <p:sp>
        <p:nvSpPr>
          <p:cNvPr id="679939"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174962562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AF05BD2-1690-449B-B332-5B678C297719}" type="slidenum">
              <a:rPr lang="zh-CN" altLang="en-US"/>
              <a:pPr/>
              <a:t>37</a:t>
            </a:fld>
            <a:endParaRPr lang="en-US" altLang="zh-CN"/>
          </a:p>
        </p:txBody>
      </p:sp>
      <p:sp>
        <p:nvSpPr>
          <p:cNvPr id="681986" name="Rectangle 2"/>
          <p:cNvSpPr>
            <a:spLocks noGrp="1" noRot="1" noChangeAspect="1" noChangeArrowheads="1" noTextEdit="1"/>
          </p:cNvSpPr>
          <p:nvPr>
            <p:ph type="sldImg"/>
          </p:nvPr>
        </p:nvSpPr>
        <p:spPr>
          <a:ln/>
        </p:spPr>
      </p:sp>
      <p:sp>
        <p:nvSpPr>
          <p:cNvPr id="681987"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382820208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75C2F87-A247-4619-86CD-C05D5CE0AB63}" type="slidenum">
              <a:rPr lang="zh-CN" altLang="en-US"/>
              <a:pPr/>
              <a:t>38</a:t>
            </a:fld>
            <a:endParaRPr lang="en-US" altLang="zh-CN"/>
          </a:p>
        </p:txBody>
      </p:sp>
      <p:sp>
        <p:nvSpPr>
          <p:cNvPr id="684034" name="Rectangle 2"/>
          <p:cNvSpPr>
            <a:spLocks noGrp="1" noRot="1" noChangeAspect="1" noChangeArrowheads="1" noTextEdit="1"/>
          </p:cNvSpPr>
          <p:nvPr>
            <p:ph type="sldImg"/>
          </p:nvPr>
        </p:nvSpPr>
        <p:spPr>
          <a:ln/>
        </p:spPr>
      </p:sp>
      <p:sp>
        <p:nvSpPr>
          <p:cNvPr id="684035"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248508234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D6043FA-E61B-4170-9091-5553EDAD03C6}" type="slidenum">
              <a:rPr lang="zh-CN" altLang="en-US"/>
              <a:pPr/>
              <a:t>39</a:t>
            </a:fld>
            <a:endParaRPr lang="en-US" altLang="zh-CN"/>
          </a:p>
        </p:txBody>
      </p:sp>
      <p:sp>
        <p:nvSpPr>
          <p:cNvPr id="686082" name="Rectangle 2"/>
          <p:cNvSpPr>
            <a:spLocks noGrp="1" noRot="1" noChangeAspect="1" noChangeArrowheads="1" noTextEdit="1"/>
          </p:cNvSpPr>
          <p:nvPr>
            <p:ph type="sldImg"/>
          </p:nvPr>
        </p:nvSpPr>
        <p:spPr>
          <a:ln/>
        </p:spPr>
      </p:sp>
      <p:sp>
        <p:nvSpPr>
          <p:cNvPr id="686083"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41492678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1EF1D62-CA20-47C9-AA45-21A373431564}" type="slidenum">
              <a:rPr lang="zh-CN" altLang="en-US"/>
              <a:pPr/>
              <a:t>4</a:t>
            </a:fld>
            <a:endParaRPr lang="en-US" altLang="zh-CN"/>
          </a:p>
        </p:txBody>
      </p:sp>
      <p:sp>
        <p:nvSpPr>
          <p:cNvPr id="284674" name="Rectangle 2"/>
          <p:cNvSpPr>
            <a:spLocks noGrp="1" noRot="1" noChangeAspect="1" noChangeArrowheads="1" noTextEdit="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284675" name="Rectangle 3"/>
          <p:cNvSpPr>
            <a:spLocks noGrp="1" noChangeArrowheads="1"/>
          </p:cNvSpPr>
          <p:nvPr>
            <p:ph type="body" idx="1"/>
          </p:nvPr>
        </p:nvSpPr>
        <p:spPr bwMode="auto">
          <a:xfrm>
            <a:off x="685800" y="4343400"/>
            <a:ext cx="5486400" cy="4114800"/>
          </a:xfrm>
          <a:prstGeom prst="rect">
            <a:avLst/>
          </a:prstGeom>
          <a:solidFill>
            <a:srgbClr val="FFFFFF"/>
          </a:solidFill>
          <a:ln>
            <a:solidFill>
              <a:srgbClr val="000000"/>
            </a:solidFill>
            <a:miter lim="800000"/>
            <a:headEnd/>
            <a:tailEnd/>
          </a:ln>
        </p:spPr>
        <p:txBody>
          <a:bodyPr/>
          <a:lstStyle/>
          <a:p>
            <a:endParaRPr lang="zh-CN" altLang="en-US"/>
          </a:p>
        </p:txBody>
      </p:sp>
    </p:spTree>
    <p:extLst>
      <p:ext uri="{BB962C8B-B14F-4D97-AF65-F5344CB8AC3E}">
        <p14:creationId xmlns:p14="http://schemas.microsoft.com/office/powerpoint/2010/main" val="394128458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0BEBDBE-297F-4E81-865C-B70083599CE9}" type="slidenum">
              <a:rPr lang="zh-CN" altLang="en-US"/>
              <a:pPr/>
              <a:t>40</a:t>
            </a:fld>
            <a:endParaRPr lang="en-US" altLang="zh-CN"/>
          </a:p>
        </p:txBody>
      </p:sp>
      <p:sp>
        <p:nvSpPr>
          <p:cNvPr id="464898" name="Rectangle 2"/>
          <p:cNvSpPr>
            <a:spLocks noGrp="1" noRot="1" noChangeAspect="1" noChangeArrowheads="1" noTextEdit="1"/>
          </p:cNvSpPr>
          <p:nvPr>
            <p:ph type="sldImg"/>
          </p:nvPr>
        </p:nvSpPr>
        <p:spPr>
          <a:ln/>
        </p:spPr>
      </p:sp>
      <p:sp>
        <p:nvSpPr>
          <p:cNvPr id="464899"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131879665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8B99DA4-DED7-4F07-BDDB-E40E78A0184C}" type="slidenum">
              <a:rPr lang="zh-CN" altLang="en-US"/>
              <a:pPr/>
              <a:t>41</a:t>
            </a:fld>
            <a:endParaRPr lang="en-US" altLang="zh-CN"/>
          </a:p>
        </p:txBody>
      </p:sp>
      <p:sp>
        <p:nvSpPr>
          <p:cNvPr id="466946" name="Rectangle 2"/>
          <p:cNvSpPr>
            <a:spLocks noGrp="1" noRot="1" noChangeAspect="1" noChangeArrowheads="1" noTextEdit="1"/>
          </p:cNvSpPr>
          <p:nvPr>
            <p:ph type="sldImg"/>
          </p:nvPr>
        </p:nvSpPr>
        <p:spPr>
          <a:ln/>
        </p:spPr>
      </p:sp>
      <p:sp>
        <p:nvSpPr>
          <p:cNvPr id="466947"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306034829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6EF35C9-D7B3-4934-87BF-2A7924320824}" type="slidenum">
              <a:rPr lang="zh-CN" altLang="en-US"/>
              <a:pPr/>
              <a:t>42</a:t>
            </a:fld>
            <a:endParaRPr lang="en-US" altLang="zh-CN"/>
          </a:p>
        </p:txBody>
      </p:sp>
      <p:sp>
        <p:nvSpPr>
          <p:cNvPr id="468994" name="Rectangle 2"/>
          <p:cNvSpPr>
            <a:spLocks noGrp="1" noRot="1" noChangeAspect="1" noChangeArrowheads="1" noTextEdit="1"/>
          </p:cNvSpPr>
          <p:nvPr>
            <p:ph type="sldImg"/>
          </p:nvPr>
        </p:nvSpPr>
        <p:spPr>
          <a:ln/>
        </p:spPr>
      </p:sp>
      <p:sp>
        <p:nvSpPr>
          <p:cNvPr id="468995"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300518238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CDA01B8-5C3E-4B3C-9C9E-8B450C36F046}" type="slidenum">
              <a:rPr lang="zh-CN" altLang="en-US"/>
              <a:pPr/>
              <a:t>43</a:t>
            </a:fld>
            <a:endParaRPr lang="en-US" altLang="zh-CN"/>
          </a:p>
        </p:txBody>
      </p:sp>
      <p:sp>
        <p:nvSpPr>
          <p:cNvPr id="471042" name="Rectangle 2"/>
          <p:cNvSpPr>
            <a:spLocks noGrp="1" noRot="1" noChangeAspect="1" noChangeArrowheads="1" noTextEdit="1"/>
          </p:cNvSpPr>
          <p:nvPr>
            <p:ph type="sldImg"/>
          </p:nvPr>
        </p:nvSpPr>
        <p:spPr>
          <a:ln/>
        </p:spPr>
      </p:sp>
      <p:sp>
        <p:nvSpPr>
          <p:cNvPr id="471043"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263396435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5B25EE7-84BD-4295-94D5-371FAE7C0639}" type="slidenum">
              <a:rPr lang="zh-CN" altLang="en-US"/>
              <a:pPr/>
              <a:t>44</a:t>
            </a:fld>
            <a:endParaRPr lang="en-US" altLang="zh-CN"/>
          </a:p>
        </p:txBody>
      </p:sp>
      <p:sp>
        <p:nvSpPr>
          <p:cNvPr id="473090" name="Rectangle 2"/>
          <p:cNvSpPr>
            <a:spLocks noGrp="1" noRot="1" noChangeAspect="1" noChangeArrowheads="1" noTextEdit="1"/>
          </p:cNvSpPr>
          <p:nvPr>
            <p:ph type="sldImg"/>
          </p:nvPr>
        </p:nvSpPr>
        <p:spPr>
          <a:ln/>
        </p:spPr>
      </p:sp>
      <p:sp>
        <p:nvSpPr>
          <p:cNvPr id="473091"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203571424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16D8A04-739E-4412-88F1-E79F91FAA0FF}" type="slidenum">
              <a:rPr lang="zh-CN" altLang="en-US"/>
              <a:pPr/>
              <a:t>45</a:t>
            </a:fld>
            <a:endParaRPr lang="en-US" altLang="zh-CN"/>
          </a:p>
        </p:txBody>
      </p:sp>
      <p:sp>
        <p:nvSpPr>
          <p:cNvPr id="475138" name="Rectangle 2"/>
          <p:cNvSpPr>
            <a:spLocks noGrp="1" noRot="1" noChangeAspect="1" noChangeArrowheads="1" noTextEdit="1"/>
          </p:cNvSpPr>
          <p:nvPr>
            <p:ph type="sldImg"/>
          </p:nvPr>
        </p:nvSpPr>
        <p:spPr>
          <a:ln/>
        </p:spPr>
      </p:sp>
      <p:sp>
        <p:nvSpPr>
          <p:cNvPr id="475139"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407231588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BA125F5-DA0A-4E04-93CA-AA6298ECAFB2}" type="slidenum">
              <a:rPr lang="zh-CN" altLang="en-US"/>
              <a:pPr/>
              <a:t>46</a:t>
            </a:fld>
            <a:endParaRPr lang="en-US" altLang="zh-CN"/>
          </a:p>
        </p:txBody>
      </p:sp>
      <p:sp>
        <p:nvSpPr>
          <p:cNvPr id="477186" name="Rectangle 2"/>
          <p:cNvSpPr>
            <a:spLocks noGrp="1" noRot="1" noChangeAspect="1" noChangeArrowheads="1" noTextEdit="1"/>
          </p:cNvSpPr>
          <p:nvPr>
            <p:ph type="sldImg"/>
          </p:nvPr>
        </p:nvSpPr>
        <p:spPr>
          <a:ln/>
        </p:spPr>
      </p:sp>
      <p:sp>
        <p:nvSpPr>
          <p:cNvPr id="477187"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37012366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CB47856-BD40-42AD-AC8E-F23DA587C126}" type="slidenum">
              <a:rPr lang="zh-CN" altLang="en-US"/>
              <a:pPr/>
              <a:t>47</a:t>
            </a:fld>
            <a:endParaRPr lang="en-US" altLang="zh-CN"/>
          </a:p>
        </p:txBody>
      </p:sp>
      <p:sp>
        <p:nvSpPr>
          <p:cNvPr id="479234" name="Rectangle 2"/>
          <p:cNvSpPr>
            <a:spLocks noGrp="1" noRot="1" noChangeAspect="1" noChangeArrowheads="1" noTextEdit="1"/>
          </p:cNvSpPr>
          <p:nvPr>
            <p:ph type="sldImg"/>
          </p:nvPr>
        </p:nvSpPr>
        <p:spPr>
          <a:ln/>
        </p:spPr>
      </p:sp>
      <p:sp>
        <p:nvSpPr>
          <p:cNvPr id="479235"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297458077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163463C-ED71-458F-925E-B0E3E4E0296C}" type="slidenum">
              <a:rPr lang="zh-CN" altLang="en-US"/>
              <a:pPr/>
              <a:t>48</a:t>
            </a:fld>
            <a:endParaRPr lang="en-US" altLang="zh-CN"/>
          </a:p>
        </p:txBody>
      </p:sp>
      <p:sp>
        <p:nvSpPr>
          <p:cNvPr id="481282" name="Rectangle 2"/>
          <p:cNvSpPr>
            <a:spLocks noGrp="1" noRot="1" noChangeAspect="1" noChangeArrowheads="1" noTextEdit="1"/>
          </p:cNvSpPr>
          <p:nvPr>
            <p:ph type="sldImg"/>
          </p:nvPr>
        </p:nvSpPr>
        <p:spPr>
          <a:ln/>
        </p:spPr>
      </p:sp>
      <p:sp>
        <p:nvSpPr>
          <p:cNvPr id="481283"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259487708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99BCD92-DD71-4043-BED4-CF1BF2231E93}" type="slidenum">
              <a:rPr lang="zh-CN" altLang="en-US"/>
              <a:pPr/>
              <a:t>49</a:t>
            </a:fld>
            <a:endParaRPr lang="en-US" altLang="zh-CN"/>
          </a:p>
        </p:txBody>
      </p:sp>
      <p:sp>
        <p:nvSpPr>
          <p:cNvPr id="483330" name="Rectangle 2"/>
          <p:cNvSpPr>
            <a:spLocks noGrp="1" noRot="1" noChangeAspect="1" noChangeArrowheads="1" noTextEdit="1"/>
          </p:cNvSpPr>
          <p:nvPr>
            <p:ph type="sldImg"/>
          </p:nvPr>
        </p:nvSpPr>
        <p:spPr>
          <a:ln/>
        </p:spPr>
      </p:sp>
      <p:sp>
        <p:nvSpPr>
          <p:cNvPr id="483331"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33930756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4DCEEA8-A1A8-48F9-A889-2D137D4F1C4C}" type="slidenum">
              <a:rPr lang="zh-CN" altLang="en-US"/>
              <a:pPr/>
              <a:t>5</a:t>
            </a:fld>
            <a:endParaRPr lang="en-US" altLang="zh-CN"/>
          </a:p>
        </p:txBody>
      </p:sp>
      <p:sp>
        <p:nvSpPr>
          <p:cNvPr id="638978" name="Rectangle 2"/>
          <p:cNvSpPr>
            <a:spLocks noGrp="1" noRot="1" noChangeAspect="1" noChangeArrowheads="1" noTextEdit="1"/>
          </p:cNvSpPr>
          <p:nvPr>
            <p:ph type="sldImg"/>
          </p:nvPr>
        </p:nvSpPr>
        <p:spPr>
          <a:ln/>
        </p:spPr>
      </p:sp>
      <p:sp>
        <p:nvSpPr>
          <p:cNvPr id="638979"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109274136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A42E37D-B1B1-45F0-A805-9AA22BD6C2E8}" type="slidenum">
              <a:rPr lang="zh-CN" altLang="en-US"/>
              <a:pPr/>
              <a:t>50</a:t>
            </a:fld>
            <a:endParaRPr lang="en-US" altLang="zh-CN"/>
          </a:p>
        </p:txBody>
      </p:sp>
      <p:sp>
        <p:nvSpPr>
          <p:cNvPr id="485378" name="Rectangle 2"/>
          <p:cNvSpPr>
            <a:spLocks noGrp="1" noRot="1" noChangeAspect="1" noChangeArrowheads="1" noTextEdit="1"/>
          </p:cNvSpPr>
          <p:nvPr>
            <p:ph type="sldImg"/>
          </p:nvPr>
        </p:nvSpPr>
        <p:spPr>
          <a:ln/>
        </p:spPr>
      </p:sp>
      <p:sp>
        <p:nvSpPr>
          <p:cNvPr id="485379"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406231458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B4D8F6F-75E4-4233-BA5E-E435A45C7917}" type="slidenum">
              <a:rPr lang="zh-CN" altLang="en-US"/>
              <a:pPr/>
              <a:t>51</a:t>
            </a:fld>
            <a:endParaRPr lang="en-US" altLang="zh-CN"/>
          </a:p>
        </p:txBody>
      </p:sp>
      <p:sp>
        <p:nvSpPr>
          <p:cNvPr id="495618" name="Rectangle 2"/>
          <p:cNvSpPr>
            <a:spLocks noGrp="1" noRot="1" noChangeAspect="1" noChangeArrowheads="1" noTextEdit="1"/>
          </p:cNvSpPr>
          <p:nvPr>
            <p:ph type="sldImg"/>
          </p:nvPr>
        </p:nvSpPr>
        <p:spPr>
          <a:ln/>
        </p:spPr>
      </p:sp>
      <p:sp>
        <p:nvSpPr>
          <p:cNvPr id="495619"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428235025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CB2914B-8DAA-48B9-9F0A-C743947EC55C}" type="slidenum">
              <a:rPr lang="zh-CN" altLang="en-US"/>
              <a:pPr/>
              <a:t>52</a:t>
            </a:fld>
            <a:endParaRPr lang="en-US" altLang="zh-CN"/>
          </a:p>
        </p:txBody>
      </p:sp>
      <p:sp>
        <p:nvSpPr>
          <p:cNvPr id="497666" name="Rectangle 2"/>
          <p:cNvSpPr>
            <a:spLocks noGrp="1" noRot="1" noChangeAspect="1" noChangeArrowheads="1" noTextEdit="1"/>
          </p:cNvSpPr>
          <p:nvPr>
            <p:ph type="sldImg"/>
          </p:nvPr>
        </p:nvSpPr>
        <p:spPr>
          <a:ln/>
        </p:spPr>
      </p:sp>
      <p:sp>
        <p:nvSpPr>
          <p:cNvPr id="497667"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246343188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5222A51-7E4A-4E89-8AD9-A17F5A10908D}" type="slidenum">
              <a:rPr lang="zh-CN" altLang="en-US"/>
              <a:pPr/>
              <a:t>53</a:t>
            </a:fld>
            <a:endParaRPr lang="en-US" altLang="zh-CN"/>
          </a:p>
        </p:txBody>
      </p:sp>
      <p:sp>
        <p:nvSpPr>
          <p:cNvPr id="501762" name="Rectangle 2"/>
          <p:cNvSpPr>
            <a:spLocks noGrp="1" noRot="1" noChangeAspect="1" noChangeArrowheads="1" noTextEdit="1"/>
          </p:cNvSpPr>
          <p:nvPr>
            <p:ph type="sldImg"/>
          </p:nvPr>
        </p:nvSpPr>
        <p:spPr>
          <a:ln/>
        </p:spPr>
      </p:sp>
      <p:sp>
        <p:nvSpPr>
          <p:cNvPr id="501763"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386028409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875CC14-7B6D-4A6C-B711-948902E08161}" type="slidenum">
              <a:rPr lang="zh-CN" altLang="en-US"/>
              <a:pPr/>
              <a:t>54</a:t>
            </a:fld>
            <a:endParaRPr lang="en-US" altLang="zh-CN"/>
          </a:p>
        </p:txBody>
      </p:sp>
      <p:sp>
        <p:nvSpPr>
          <p:cNvPr id="503810" name="Rectangle 2"/>
          <p:cNvSpPr>
            <a:spLocks noGrp="1" noRot="1" noChangeAspect="1" noChangeArrowheads="1" noTextEdit="1"/>
          </p:cNvSpPr>
          <p:nvPr>
            <p:ph type="sldImg"/>
          </p:nvPr>
        </p:nvSpPr>
        <p:spPr>
          <a:ln/>
        </p:spPr>
      </p:sp>
      <p:sp>
        <p:nvSpPr>
          <p:cNvPr id="503811"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100320364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636ED7C-B8C6-4D4A-8E5A-BBA02600ED20}" type="slidenum">
              <a:rPr lang="zh-CN" altLang="en-US"/>
              <a:pPr/>
              <a:t>55</a:t>
            </a:fld>
            <a:endParaRPr lang="en-US" altLang="zh-CN"/>
          </a:p>
        </p:txBody>
      </p:sp>
      <p:sp>
        <p:nvSpPr>
          <p:cNvPr id="505858" name="Rectangle 2"/>
          <p:cNvSpPr>
            <a:spLocks noGrp="1" noRot="1" noChangeAspect="1" noChangeArrowheads="1" noTextEdit="1"/>
          </p:cNvSpPr>
          <p:nvPr>
            <p:ph type="sldImg"/>
          </p:nvPr>
        </p:nvSpPr>
        <p:spPr>
          <a:ln/>
        </p:spPr>
      </p:sp>
      <p:sp>
        <p:nvSpPr>
          <p:cNvPr id="505859"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349608085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C16BA69-9F4F-4D37-8FAE-23A9D5E331D2}" type="slidenum">
              <a:rPr lang="zh-CN" altLang="en-US"/>
              <a:pPr/>
              <a:t>56</a:t>
            </a:fld>
            <a:endParaRPr lang="en-US" altLang="zh-CN"/>
          </a:p>
        </p:txBody>
      </p:sp>
      <p:sp>
        <p:nvSpPr>
          <p:cNvPr id="516098" name="Rectangle 2"/>
          <p:cNvSpPr>
            <a:spLocks noGrp="1" noRot="1" noChangeAspect="1" noChangeArrowheads="1" noTextEdit="1"/>
          </p:cNvSpPr>
          <p:nvPr>
            <p:ph type="sldImg"/>
          </p:nvPr>
        </p:nvSpPr>
        <p:spPr>
          <a:ln/>
        </p:spPr>
      </p:sp>
      <p:sp>
        <p:nvSpPr>
          <p:cNvPr id="516099"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105241434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734E61B-96A2-4D6B-A767-F7B53ED3F7BD}" type="slidenum">
              <a:rPr lang="zh-CN" altLang="en-US"/>
              <a:pPr/>
              <a:t>57</a:t>
            </a:fld>
            <a:endParaRPr lang="en-US" altLang="zh-CN"/>
          </a:p>
        </p:txBody>
      </p:sp>
      <p:sp>
        <p:nvSpPr>
          <p:cNvPr id="518146" name="Rectangle 2"/>
          <p:cNvSpPr>
            <a:spLocks noGrp="1" noRot="1" noChangeAspect="1" noChangeArrowheads="1" noTextEdit="1"/>
          </p:cNvSpPr>
          <p:nvPr>
            <p:ph type="sldImg"/>
          </p:nvPr>
        </p:nvSpPr>
        <p:spPr>
          <a:ln/>
        </p:spPr>
      </p:sp>
      <p:sp>
        <p:nvSpPr>
          <p:cNvPr id="518147"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418761921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6FF707C-711B-4258-87A9-5C107F81FC43}" type="slidenum">
              <a:rPr lang="zh-CN" altLang="en-US"/>
              <a:pPr/>
              <a:t>58</a:t>
            </a:fld>
            <a:endParaRPr lang="en-US" altLang="zh-CN"/>
          </a:p>
        </p:txBody>
      </p:sp>
      <p:sp>
        <p:nvSpPr>
          <p:cNvPr id="520194" name="Rectangle 2"/>
          <p:cNvSpPr>
            <a:spLocks noGrp="1" noRot="1" noChangeAspect="1" noChangeArrowheads="1" noTextEdit="1"/>
          </p:cNvSpPr>
          <p:nvPr>
            <p:ph type="sldImg"/>
          </p:nvPr>
        </p:nvSpPr>
        <p:spPr>
          <a:ln/>
        </p:spPr>
      </p:sp>
      <p:sp>
        <p:nvSpPr>
          <p:cNvPr id="520195"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124723010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2492D1B-5AA8-4881-B811-388BD22D2A40}" type="slidenum">
              <a:rPr lang="zh-CN" altLang="en-US"/>
              <a:pPr/>
              <a:t>59</a:t>
            </a:fld>
            <a:endParaRPr lang="en-US" altLang="zh-CN"/>
          </a:p>
        </p:txBody>
      </p:sp>
      <p:sp>
        <p:nvSpPr>
          <p:cNvPr id="522242" name="Rectangle 2"/>
          <p:cNvSpPr>
            <a:spLocks noGrp="1" noRot="1" noChangeAspect="1" noChangeArrowheads="1" noTextEdit="1"/>
          </p:cNvSpPr>
          <p:nvPr>
            <p:ph type="sldImg"/>
          </p:nvPr>
        </p:nvSpPr>
        <p:spPr>
          <a:ln/>
        </p:spPr>
      </p:sp>
      <p:sp>
        <p:nvSpPr>
          <p:cNvPr id="522243"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35208294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74D252D-1854-4637-85C2-FA8A445DB87E}" type="slidenum">
              <a:rPr lang="zh-CN" altLang="en-US"/>
              <a:pPr/>
              <a:t>6</a:t>
            </a:fld>
            <a:endParaRPr lang="en-US" altLang="zh-CN"/>
          </a:p>
        </p:txBody>
      </p:sp>
      <p:sp>
        <p:nvSpPr>
          <p:cNvPr id="641026" name="Rectangle 2"/>
          <p:cNvSpPr>
            <a:spLocks noGrp="1" noRot="1" noChangeAspect="1" noChangeArrowheads="1" noTextEdit="1"/>
          </p:cNvSpPr>
          <p:nvPr>
            <p:ph type="sldImg"/>
          </p:nvPr>
        </p:nvSpPr>
        <p:spPr>
          <a:ln/>
        </p:spPr>
      </p:sp>
      <p:sp>
        <p:nvSpPr>
          <p:cNvPr id="641027" name="Rectangle 3"/>
          <p:cNvSpPr>
            <a:spLocks noGrp="1" noChangeArrowheads="1"/>
          </p:cNvSpPr>
          <p:nvPr>
            <p:ph type="body" idx="1"/>
          </p:nvPr>
        </p:nvSpPr>
        <p:spPr>
          <a:xfrm>
            <a:off x="914400" y="4343400"/>
            <a:ext cx="5029200" cy="4114800"/>
          </a:xfrm>
        </p:spPr>
        <p:txBody>
          <a:bodyPr/>
          <a:lstStyle/>
          <a:p>
            <a:endParaRPr lang="zh-CN" altLang="en-US"/>
          </a:p>
        </p:txBody>
      </p:sp>
    </p:spTree>
    <p:extLst>
      <p:ext uri="{BB962C8B-B14F-4D97-AF65-F5344CB8AC3E}">
        <p14:creationId xmlns:p14="http://schemas.microsoft.com/office/powerpoint/2010/main" val="85166835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7369C4D-764A-41FE-B444-4B5C657757FF}" type="slidenum">
              <a:rPr lang="zh-CN" altLang="en-US"/>
              <a:pPr/>
              <a:t>60</a:t>
            </a:fld>
            <a:endParaRPr lang="en-US" altLang="zh-CN"/>
          </a:p>
        </p:txBody>
      </p:sp>
      <p:sp>
        <p:nvSpPr>
          <p:cNvPr id="524290" name="Rectangle 2"/>
          <p:cNvSpPr>
            <a:spLocks noGrp="1" noRot="1" noChangeAspect="1" noChangeArrowheads="1" noTextEdit="1"/>
          </p:cNvSpPr>
          <p:nvPr>
            <p:ph type="sldImg"/>
          </p:nvPr>
        </p:nvSpPr>
        <p:spPr>
          <a:ln/>
        </p:spPr>
      </p:sp>
      <p:sp>
        <p:nvSpPr>
          <p:cNvPr id="524291"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75609354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5FB188E-956A-499C-9256-79BB69C39905}" type="slidenum">
              <a:rPr lang="zh-CN" altLang="en-US"/>
              <a:pPr/>
              <a:t>61</a:t>
            </a:fld>
            <a:endParaRPr lang="en-US" altLang="zh-CN"/>
          </a:p>
        </p:txBody>
      </p:sp>
      <p:sp>
        <p:nvSpPr>
          <p:cNvPr id="526338" name="Rectangle 2"/>
          <p:cNvSpPr>
            <a:spLocks noGrp="1" noRot="1" noChangeAspect="1" noChangeArrowheads="1" noTextEdit="1"/>
          </p:cNvSpPr>
          <p:nvPr>
            <p:ph type="sldImg"/>
          </p:nvPr>
        </p:nvSpPr>
        <p:spPr>
          <a:ln/>
        </p:spPr>
      </p:sp>
      <p:sp>
        <p:nvSpPr>
          <p:cNvPr id="526339"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141854785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8544416-BC4A-4A09-96DE-EBEF9E9EE1CB}" type="slidenum">
              <a:rPr lang="zh-CN" altLang="en-US"/>
              <a:pPr/>
              <a:t>62</a:t>
            </a:fld>
            <a:endParaRPr lang="en-US" altLang="zh-CN"/>
          </a:p>
        </p:txBody>
      </p:sp>
      <p:sp>
        <p:nvSpPr>
          <p:cNvPr id="528386" name="Rectangle 2"/>
          <p:cNvSpPr>
            <a:spLocks noGrp="1" noRot="1" noChangeAspect="1" noChangeArrowheads="1" noTextEdit="1"/>
          </p:cNvSpPr>
          <p:nvPr>
            <p:ph type="sldImg"/>
          </p:nvPr>
        </p:nvSpPr>
        <p:spPr>
          <a:ln/>
        </p:spPr>
      </p:sp>
      <p:sp>
        <p:nvSpPr>
          <p:cNvPr id="528387"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345531484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15B60E9-D305-457C-8639-117E4CB262DF}" type="slidenum">
              <a:rPr lang="zh-CN" altLang="en-US"/>
              <a:pPr/>
              <a:t>63</a:t>
            </a:fld>
            <a:endParaRPr lang="en-US" altLang="zh-CN"/>
          </a:p>
        </p:txBody>
      </p:sp>
      <p:sp>
        <p:nvSpPr>
          <p:cNvPr id="530434" name="Rectangle 2"/>
          <p:cNvSpPr>
            <a:spLocks noGrp="1" noRot="1" noChangeAspect="1" noChangeArrowheads="1" noTextEdit="1"/>
          </p:cNvSpPr>
          <p:nvPr>
            <p:ph type="sldImg"/>
          </p:nvPr>
        </p:nvSpPr>
        <p:spPr>
          <a:ln/>
        </p:spPr>
      </p:sp>
      <p:sp>
        <p:nvSpPr>
          <p:cNvPr id="530435"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359155489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CA4FE87-CE56-472D-8D55-16CC9B3C0098}" type="slidenum">
              <a:rPr lang="zh-CN" altLang="en-US"/>
              <a:pPr/>
              <a:t>64</a:t>
            </a:fld>
            <a:endParaRPr lang="en-US" altLang="zh-CN"/>
          </a:p>
        </p:txBody>
      </p:sp>
      <p:sp>
        <p:nvSpPr>
          <p:cNvPr id="532482" name="Rectangle 2"/>
          <p:cNvSpPr>
            <a:spLocks noGrp="1" noRot="1" noChangeAspect="1" noChangeArrowheads="1" noTextEdit="1"/>
          </p:cNvSpPr>
          <p:nvPr>
            <p:ph type="sldImg"/>
          </p:nvPr>
        </p:nvSpPr>
        <p:spPr>
          <a:ln/>
        </p:spPr>
      </p:sp>
      <p:sp>
        <p:nvSpPr>
          <p:cNvPr id="532483"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236929513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0A6F7FF-7C52-46BB-931F-BF5959FCE55C}" type="slidenum">
              <a:rPr lang="zh-CN" altLang="en-US"/>
              <a:pPr/>
              <a:t>65</a:t>
            </a:fld>
            <a:endParaRPr lang="en-US" altLang="zh-CN"/>
          </a:p>
        </p:txBody>
      </p:sp>
      <p:sp>
        <p:nvSpPr>
          <p:cNvPr id="555010" name="Rectangle 2"/>
          <p:cNvSpPr>
            <a:spLocks noGrp="1" noRot="1" noChangeAspect="1" noChangeArrowheads="1" noTextEdit="1"/>
          </p:cNvSpPr>
          <p:nvPr>
            <p:ph type="sldImg"/>
          </p:nvPr>
        </p:nvSpPr>
        <p:spPr>
          <a:ln/>
        </p:spPr>
      </p:sp>
      <p:sp>
        <p:nvSpPr>
          <p:cNvPr id="555011"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395607291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588DD91-3D0E-4DA9-B421-77363B8EFC1C}" type="slidenum">
              <a:rPr lang="zh-CN" altLang="en-US"/>
              <a:pPr/>
              <a:t>66</a:t>
            </a:fld>
            <a:endParaRPr lang="en-US" altLang="zh-CN"/>
          </a:p>
        </p:txBody>
      </p:sp>
      <p:sp>
        <p:nvSpPr>
          <p:cNvPr id="557058" name="Rectangle 2"/>
          <p:cNvSpPr>
            <a:spLocks noGrp="1" noRot="1" noChangeAspect="1" noChangeArrowheads="1" noTextEdit="1"/>
          </p:cNvSpPr>
          <p:nvPr>
            <p:ph type="sldImg"/>
          </p:nvPr>
        </p:nvSpPr>
        <p:spPr>
          <a:ln/>
        </p:spPr>
      </p:sp>
      <p:sp>
        <p:nvSpPr>
          <p:cNvPr id="557059"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70195789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6600AC1-17C5-4067-B2F1-577444F6E8A3}" type="slidenum">
              <a:rPr lang="zh-CN" altLang="en-US"/>
              <a:pPr/>
              <a:t>67</a:t>
            </a:fld>
            <a:endParaRPr lang="en-US" altLang="zh-CN"/>
          </a:p>
        </p:txBody>
      </p:sp>
      <p:sp>
        <p:nvSpPr>
          <p:cNvPr id="559106" name="Rectangle 2"/>
          <p:cNvSpPr>
            <a:spLocks noGrp="1" noRot="1" noChangeAspect="1" noChangeArrowheads="1" noTextEdit="1"/>
          </p:cNvSpPr>
          <p:nvPr>
            <p:ph type="sldImg"/>
          </p:nvPr>
        </p:nvSpPr>
        <p:spPr>
          <a:ln/>
        </p:spPr>
      </p:sp>
      <p:sp>
        <p:nvSpPr>
          <p:cNvPr id="559107"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17055196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80BD4FF-39C6-4E4C-A312-714FED4A1D24}" type="slidenum">
              <a:rPr lang="zh-CN" altLang="en-US"/>
              <a:pPr/>
              <a:t>68</a:t>
            </a:fld>
            <a:endParaRPr lang="en-US" altLang="zh-CN"/>
          </a:p>
        </p:txBody>
      </p:sp>
      <p:sp>
        <p:nvSpPr>
          <p:cNvPr id="561154" name="Rectangle 2"/>
          <p:cNvSpPr>
            <a:spLocks noGrp="1" noRot="1" noChangeAspect="1" noChangeArrowheads="1" noTextEdit="1"/>
          </p:cNvSpPr>
          <p:nvPr>
            <p:ph type="sldImg"/>
          </p:nvPr>
        </p:nvSpPr>
        <p:spPr>
          <a:ln/>
        </p:spPr>
      </p:sp>
      <p:sp>
        <p:nvSpPr>
          <p:cNvPr id="561155"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27571695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2DF87EA-1FAD-457C-B16F-100FD0731241}" type="slidenum">
              <a:rPr lang="zh-CN" altLang="en-US"/>
              <a:pPr/>
              <a:t>7</a:t>
            </a:fld>
            <a:endParaRPr lang="en-US" altLang="zh-CN"/>
          </a:p>
        </p:txBody>
      </p:sp>
      <p:sp>
        <p:nvSpPr>
          <p:cNvPr id="335874" name="Rectangle 2"/>
          <p:cNvSpPr>
            <a:spLocks noGrp="1" noRot="1" noChangeAspect="1" noChangeArrowheads="1" noTextEdit="1"/>
          </p:cNvSpPr>
          <p:nvPr>
            <p:ph type="sldImg"/>
          </p:nvPr>
        </p:nvSpPr>
        <p:spPr>
          <a:ln/>
        </p:spPr>
      </p:sp>
      <p:sp>
        <p:nvSpPr>
          <p:cNvPr id="335875"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21647987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92025AB-BD15-499F-BD6D-CC45AA275ADF}" type="slidenum">
              <a:rPr lang="zh-CN" altLang="en-US"/>
              <a:pPr/>
              <a:t>8</a:t>
            </a:fld>
            <a:endParaRPr lang="en-US" altLang="zh-CN"/>
          </a:p>
        </p:txBody>
      </p:sp>
      <p:sp>
        <p:nvSpPr>
          <p:cNvPr id="657410" name="Rectangle 2"/>
          <p:cNvSpPr>
            <a:spLocks noGrp="1" noRot="1" noChangeAspect="1" noChangeArrowheads="1" noTextEdit="1"/>
          </p:cNvSpPr>
          <p:nvPr>
            <p:ph type="sldImg"/>
          </p:nvPr>
        </p:nvSpPr>
        <p:spPr>
          <a:ln/>
        </p:spPr>
      </p:sp>
      <p:sp>
        <p:nvSpPr>
          <p:cNvPr id="657411"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6725586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618D15B-349C-41FA-BCC8-C0BD7352629C}" type="slidenum">
              <a:rPr lang="zh-CN" altLang="en-US"/>
              <a:pPr/>
              <a:t>9</a:t>
            </a:fld>
            <a:endParaRPr lang="en-US" altLang="zh-CN"/>
          </a:p>
        </p:txBody>
      </p:sp>
      <p:sp>
        <p:nvSpPr>
          <p:cNvPr id="690178" name="Rectangle 2"/>
          <p:cNvSpPr>
            <a:spLocks noGrp="1" noRot="1" noChangeAspect="1" noChangeArrowheads="1" noTextEdit="1"/>
          </p:cNvSpPr>
          <p:nvPr>
            <p:ph type="sldImg"/>
          </p:nvPr>
        </p:nvSpPr>
        <p:spPr>
          <a:ln/>
        </p:spPr>
      </p:sp>
      <p:sp>
        <p:nvSpPr>
          <p:cNvPr id="690179"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12395559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页脚占位符 3"/>
          <p:cNvSpPr>
            <a:spLocks noGrp="1"/>
          </p:cNvSpPr>
          <p:nvPr>
            <p:ph type="ftr" sz="quarter" idx="10"/>
          </p:nvPr>
        </p:nvSpPr>
        <p:spPr/>
        <p:txBody>
          <a:bodyPr/>
          <a:lstStyle>
            <a:lvl1pPr>
              <a:defRPr/>
            </a:lvl1pPr>
          </a:lstStyle>
          <a:p>
            <a:endParaRPr lang="en-US" altLang="zh-CN"/>
          </a:p>
        </p:txBody>
      </p:sp>
      <p:sp>
        <p:nvSpPr>
          <p:cNvPr id="5" name="灯片编号占位符 4"/>
          <p:cNvSpPr>
            <a:spLocks noGrp="1"/>
          </p:cNvSpPr>
          <p:nvPr>
            <p:ph type="sldNum"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7953144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页脚占位符 3"/>
          <p:cNvSpPr>
            <a:spLocks noGrp="1"/>
          </p:cNvSpPr>
          <p:nvPr>
            <p:ph type="ftr" sz="quarter" idx="10"/>
          </p:nvPr>
        </p:nvSpPr>
        <p:spPr/>
        <p:txBody>
          <a:bodyPr/>
          <a:lstStyle>
            <a:lvl1pPr>
              <a:defRPr/>
            </a:lvl1pPr>
          </a:lstStyle>
          <a:p>
            <a:endParaRPr lang="en-US" altLang="zh-CN"/>
          </a:p>
        </p:txBody>
      </p:sp>
      <p:sp>
        <p:nvSpPr>
          <p:cNvPr id="5" name="灯片编号占位符 4"/>
          <p:cNvSpPr>
            <a:spLocks noGrp="1"/>
          </p:cNvSpPr>
          <p:nvPr>
            <p:ph type="sldNum"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11318224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38950" y="274638"/>
            <a:ext cx="1847850" cy="6049962"/>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1295400" y="274638"/>
            <a:ext cx="5391150" cy="6049962"/>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页脚占位符 3"/>
          <p:cNvSpPr>
            <a:spLocks noGrp="1"/>
          </p:cNvSpPr>
          <p:nvPr>
            <p:ph type="ftr" sz="quarter" idx="10"/>
          </p:nvPr>
        </p:nvSpPr>
        <p:spPr/>
        <p:txBody>
          <a:bodyPr/>
          <a:lstStyle>
            <a:lvl1pPr>
              <a:defRPr/>
            </a:lvl1pPr>
          </a:lstStyle>
          <a:p>
            <a:endParaRPr lang="en-US" altLang="zh-CN"/>
          </a:p>
        </p:txBody>
      </p:sp>
      <p:sp>
        <p:nvSpPr>
          <p:cNvPr id="5" name="灯片编号占位符 4"/>
          <p:cNvSpPr>
            <a:spLocks noGrp="1"/>
          </p:cNvSpPr>
          <p:nvPr>
            <p:ph type="sldNum"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29508629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页脚占位符 3"/>
          <p:cNvSpPr>
            <a:spLocks noGrp="1"/>
          </p:cNvSpPr>
          <p:nvPr>
            <p:ph type="ftr" sz="quarter" idx="10"/>
          </p:nvPr>
        </p:nvSpPr>
        <p:spPr/>
        <p:txBody>
          <a:bodyPr/>
          <a:lstStyle>
            <a:lvl1pPr>
              <a:defRPr/>
            </a:lvl1pPr>
          </a:lstStyle>
          <a:p>
            <a:endParaRPr lang="en-US" altLang="zh-CN"/>
          </a:p>
        </p:txBody>
      </p:sp>
      <p:sp>
        <p:nvSpPr>
          <p:cNvPr id="5" name="灯片编号占位符 4"/>
          <p:cNvSpPr>
            <a:spLocks noGrp="1"/>
          </p:cNvSpPr>
          <p:nvPr>
            <p:ph type="sldNum"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36787300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smtClean="0"/>
              <a:t>单击此处编辑母版文本样式</a:t>
            </a:r>
          </a:p>
        </p:txBody>
      </p:sp>
      <p:sp>
        <p:nvSpPr>
          <p:cNvPr id="4" name="页脚占位符 3"/>
          <p:cNvSpPr>
            <a:spLocks noGrp="1"/>
          </p:cNvSpPr>
          <p:nvPr>
            <p:ph type="ftr" sz="quarter" idx="10"/>
          </p:nvPr>
        </p:nvSpPr>
        <p:spPr/>
        <p:txBody>
          <a:bodyPr/>
          <a:lstStyle>
            <a:lvl1pPr>
              <a:defRPr/>
            </a:lvl1pPr>
          </a:lstStyle>
          <a:p>
            <a:endParaRPr lang="en-US" altLang="zh-CN"/>
          </a:p>
        </p:txBody>
      </p:sp>
      <p:sp>
        <p:nvSpPr>
          <p:cNvPr id="5" name="灯片编号占位符 4"/>
          <p:cNvSpPr>
            <a:spLocks noGrp="1"/>
          </p:cNvSpPr>
          <p:nvPr>
            <p:ph type="sldNum"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40945007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1295400" y="1524000"/>
            <a:ext cx="3619500" cy="48006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5067300" y="1524000"/>
            <a:ext cx="3619500" cy="48006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页脚占位符 4"/>
          <p:cNvSpPr>
            <a:spLocks noGrp="1"/>
          </p:cNvSpPr>
          <p:nvPr>
            <p:ph type="ftr" sz="quarter" idx="10"/>
          </p:nvPr>
        </p:nvSpPr>
        <p:spPr/>
        <p:txBody>
          <a:bodyPr/>
          <a:lstStyle>
            <a:lvl1pPr>
              <a:defRPr/>
            </a:lvl1pPr>
          </a:lstStyle>
          <a:p>
            <a:endParaRPr lang="en-US" altLang="zh-CN"/>
          </a:p>
        </p:txBody>
      </p:sp>
      <p:sp>
        <p:nvSpPr>
          <p:cNvPr id="6" name="灯片编号占位符 5"/>
          <p:cNvSpPr>
            <a:spLocks noGrp="1"/>
          </p:cNvSpPr>
          <p:nvPr>
            <p:ph type="sldNum"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34185526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365125"/>
            <a:ext cx="78867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30238" y="2505075"/>
            <a:ext cx="386873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29150" y="2505075"/>
            <a:ext cx="38877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页脚占位符 6"/>
          <p:cNvSpPr>
            <a:spLocks noGrp="1"/>
          </p:cNvSpPr>
          <p:nvPr>
            <p:ph type="ftr" sz="quarter" idx="10"/>
          </p:nvPr>
        </p:nvSpPr>
        <p:spPr/>
        <p:txBody>
          <a:bodyPr/>
          <a:lstStyle>
            <a:lvl1pPr>
              <a:defRPr/>
            </a:lvl1pPr>
          </a:lstStyle>
          <a:p>
            <a:endParaRPr lang="en-US" altLang="zh-CN"/>
          </a:p>
        </p:txBody>
      </p:sp>
      <p:sp>
        <p:nvSpPr>
          <p:cNvPr id="8" name="灯片编号占位符 7"/>
          <p:cNvSpPr>
            <a:spLocks noGrp="1"/>
          </p:cNvSpPr>
          <p:nvPr>
            <p:ph type="sldNum"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11221703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页脚占位符 2"/>
          <p:cNvSpPr>
            <a:spLocks noGrp="1"/>
          </p:cNvSpPr>
          <p:nvPr>
            <p:ph type="ftr" sz="quarter" idx="10"/>
          </p:nvPr>
        </p:nvSpPr>
        <p:spPr/>
        <p:txBody>
          <a:bodyPr/>
          <a:lstStyle>
            <a:lvl1pPr>
              <a:defRPr/>
            </a:lvl1pPr>
          </a:lstStyle>
          <a:p>
            <a:endParaRPr lang="en-US" altLang="zh-CN"/>
          </a:p>
        </p:txBody>
      </p:sp>
      <p:sp>
        <p:nvSpPr>
          <p:cNvPr id="4" name="灯片编号占位符 3"/>
          <p:cNvSpPr>
            <a:spLocks noGrp="1"/>
          </p:cNvSpPr>
          <p:nvPr>
            <p:ph type="sldNum"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15849296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p:cNvSpPr>
            <a:spLocks noGrp="1"/>
          </p:cNvSpPr>
          <p:nvPr>
            <p:ph type="ftr" sz="quarter" idx="10"/>
          </p:nvPr>
        </p:nvSpPr>
        <p:spPr/>
        <p:txBody>
          <a:bodyPr/>
          <a:lstStyle>
            <a:lvl1pPr>
              <a:defRPr/>
            </a:lvl1pPr>
          </a:lstStyle>
          <a:p>
            <a:endParaRPr lang="en-US" altLang="zh-CN"/>
          </a:p>
        </p:txBody>
      </p:sp>
      <p:sp>
        <p:nvSpPr>
          <p:cNvPr id="3" name="灯片编号占位符 2"/>
          <p:cNvSpPr>
            <a:spLocks noGrp="1"/>
          </p:cNvSpPr>
          <p:nvPr>
            <p:ph type="sldNum"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14373256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页脚占位符 4"/>
          <p:cNvSpPr>
            <a:spLocks noGrp="1"/>
          </p:cNvSpPr>
          <p:nvPr>
            <p:ph type="ftr" sz="quarter" idx="10"/>
          </p:nvPr>
        </p:nvSpPr>
        <p:spPr/>
        <p:txBody>
          <a:bodyPr/>
          <a:lstStyle>
            <a:lvl1pPr>
              <a:defRPr/>
            </a:lvl1pPr>
          </a:lstStyle>
          <a:p>
            <a:endParaRPr lang="en-US" altLang="zh-CN"/>
          </a:p>
        </p:txBody>
      </p:sp>
      <p:sp>
        <p:nvSpPr>
          <p:cNvPr id="6" name="灯片编号占位符 5"/>
          <p:cNvSpPr>
            <a:spLocks noGrp="1"/>
          </p:cNvSpPr>
          <p:nvPr>
            <p:ph type="sldNum"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6563197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页脚占位符 4"/>
          <p:cNvSpPr>
            <a:spLocks noGrp="1"/>
          </p:cNvSpPr>
          <p:nvPr>
            <p:ph type="ftr" sz="quarter" idx="10"/>
          </p:nvPr>
        </p:nvSpPr>
        <p:spPr/>
        <p:txBody>
          <a:bodyPr/>
          <a:lstStyle>
            <a:lvl1pPr>
              <a:defRPr/>
            </a:lvl1pPr>
          </a:lstStyle>
          <a:p>
            <a:endParaRPr lang="en-US" altLang="zh-CN"/>
          </a:p>
        </p:txBody>
      </p:sp>
      <p:sp>
        <p:nvSpPr>
          <p:cNvPr id="6" name="灯片编号占位符 5"/>
          <p:cNvSpPr>
            <a:spLocks noGrp="1"/>
          </p:cNvSpPr>
          <p:nvPr>
            <p:ph type="sldNum" sz="quarter" idx="11"/>
          </p:nvPr>
        </p:nvSpPr>
        <p:spPr/>
        <p:txBody>
          <a:bodyPr/>
          <a:lstStyle>
            <a:lvl1pPr>
              <a:defRPr/>
            </a:lvl1pPr>
          </a:lstStyle>
          <a:p>
            <a:endParaRPr lang="en-US" altLang="zh-CN"/>
          </a:p>
        </p:txBody>
      </p:sp>
    </p:spTree>
    <p:extLst>
      <p:ext uri="{BB962C8B-B14F-4D97-AF65-F5344CB8AC3E}">
        <p14:creationId xmlns:p14="http://schemas.microsoft.com/office/powerpoint/2010/main" val="10542873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w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bwMode="auto">
          <a:xfrm>
            <a:off x="1295400" y="274638"/>
            <a:ext cx="7391400" cy="1020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smtClean="0"/>
              <a:t>Click to edit Master title style</a:t>
            </a:r>
          </a:p>
        </p:txBody>
      </p:sp>
      <p:sp>
        <p:nvSpPr>
          <p:cNvPr id="4099" name="Rectangle 3"/>
          <p:cNvSpPr>
            <a:spLocks noGrp="1" noChangeArrowheads="1"/>
          </p:cNvSpPr>
          <p:nvPr>
            <p:ph type="body" idx="1"/>
          </p:nvPr>
        </p:nvSpPr>
        <p:spPr bwMode="auto">
          <a:xfrm>
            <a:off x="1295400" y="1524000"/>
            <a:ext cx="73914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p>
        </p:txBody>
      </p:sp>
      <p:sp>
        <p:nvSpPr>
          <p:cNvPr id="4100" name="Rectangle 4"/>
          <p:cNvSpPr>
            <a:spLocks noGrp="1" noChangeArrowheads="1"/>
          </p:cNvSpPr>
          <p:nvPr>
            <p:ph type="ftr" sz="quarter" idx="3"/>
          </p:nvPr>
        </p:nvSpPr>
        <p:spPr bwMode="auto">
          <a:xfrm>
            <a:off x="1447800" y="6324600"/>
            <a:ext cx="6172200" cy="320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000" b="1">
                <a:solidFill>
                  <a:srgbClr val="336699"/>
                </a:solidFill>
                <a:latin typeface="+mj-lt"/>
                <a:ea typeface="宋体" panose="02010600030101010101" pitchFamily="2" charset="-122"/>
              </a:defRPr>
            </a:lvl1pPr>
          </a:lstStyle>
          <a:p>
            <a:endParaRPr lang="en-US" altLang="zh-CN"/>
          </a:p>
        </p:txBody>
      </p:sp>
      <p:sp>
        <p:nvSpPr>
          <p:cNvPr id="4101" name="Rectangle 5"/>
          <p:cNvSpPr>
            <a:spLocks noGrp="1" noChangeArrowheads="1"/>
          </p:cNvSpPr>
          <p:nvPr>
            <p:ph type="sldNum" sz="quarter" idx="4"/>
          </p:nvPr>
        </p:nvSpPr>
        <p:spPr bwMode="auto">
          <a:xfrm>
            <a:off x="7696200" y="6324600"/>
            <a:ext cx="10668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b="1">
                <a:solidFill>
                  <a:srgbClr val="336699"/>
                </a:solidFill>
                <a:latin typeface="+mj-lt"/>
                <a:ea typeface="宋体" panose="02010600030101010101" pitchFamily="2" charset="-122"/>
              </a:defRPr>
            </a:lvl1pPr>
          </a:lstStyle>
          <a:p>
            <a:endParaRPr lang="en-US" altLang="zh-CN"/>
          </a:p>
        </p:txBody>
      </p:sp>
      <p:pic>
        <p:nvPicPr>
          <p:cNvPr id="4102" name="Picture 6" descr="Turban"/>
          <p:cNvPicPr>
            <a:picLocks noChangeAspect="1" noChangeArrowheads="1"/>
          </p:cNvPicPr>
          <p:nvPr/>
        </p:nvPicPr>
        <p:blipFill>
          <a:blip r:embed="rId13">
            <a:lum bright="30000"/>
            <a:grayscl/>
            <a:extLst>
              <a:ext uri="{28A0092B-C50C-407E-A947-70E740481C1C}">
                <a14:useLocalDpi xmlns:a14="http://schemas.microsoft.com/office/drawing/2010/main" val="0"/>
              </a:ext>
            </a:extLst>
          </a:blip>
          <a:srcRect/>
          <a:stretch>
            <a:fillRect/>
          </a:stretch>
        </p:blipFill>
        <p:spPr bwMode="auto">
          <a:xfrm>
            <a:off x="304800" y="228600"/>
            <a:ext cx="762000" cy="6477000"/>
          </a:xfrm>
          <a:prstGeom prst="rect">
            <a:avLst/>
          </a:prstGeom>
          <a:noFill/>
          <a:ln w="9525">
            <a:solidFill>
              <a:schemeClr val="bg2"/>
            </a:solidFill>
            <a:miter lim="800000"/>
            <a:headEnd/>
            <a:tailEnd/>
          </a:ln>
          <a:extLst>
            <a:ext uri="{909E8E84-426E-40DD-AFC4-6F175D3DCCD1}">
              <a14:hiddenFill xmlns:a14="http://schemas.microsoft.com/office/drawing/2010/main">
                <a:solidFill>
                  <a:srgbClr val="FFFFFF"/>
                </a:solidFill>
              </a14:hiddenFill>
            </a:ext>
          </a:extLst>
        </p:spPr>
      </p:pic>
      <p:sp>
        <p:nvSpPr>
          <p:cNvPr id="4103" name="Line 7"/>
          <p:cNvSpPr>
            <a:spLocks noChangeShapeType="1"/>
          </p:cNvSpPr>
          <p:nvPr/>
        </p:nvSpPr>
        <p:spPr bwMode="auto">
          <a:xfrm>
            <a:off x="1066800" y="1371600"/>
            <a:ext cx="7620000" cy="0"/>
          </a:xfrm>
          <a:prstGeom prst="line">
            <a:avLst/>
          </a:prstGeom>
          <a:noFill/>
          <a:ln w="76200">
            <a:solidFill>
              <a:srgbClr val="0066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4106" name="Picture 10"/>
          <p:cNvPicPr>
            <a:picLocks noChangeAspect="1" noChangeArrowheads="1"/>
          </p:cNvPicPr>
          <p:nvPr userDrawn="1"/>
        </p:nvPicPr>
        <p:blipFill>
          <a:blip r:embed="rId14">
            <a:lum bright="52000" contrast="-66000"/>
            <a:extLst>
              <a:ext uri="{28A0092B-C50C-407E-A947-70E740481C1C}">
                <a14:useLocalDpi xmlns:a14="http://schemas.microsoft.com/office/drawing/2010/main" val="0"/>
              </a:ext>
            </a:extLst>
          </a:blip>
          <a:srcRect/>
          <a:stretch>
            <a:fillRect/>
          </a:stretch>
        </p:blipFill>
        <p:spPr bwMode="auto">
          <a:xfrm>
            <a:off x="304800" y="228600"/>
            <a:ext cx="762000" cy="6477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7" name="Picture 11" descr="cover image cut"/>
          <p:cNvPicPr>
            <a:picLocks noChangeAspect="1" noChangeArrowheads="1"/>
          </p:cNvPicPr>
          <p:nvPr userDrawn="1"/>
        </p:nvPicPr>
        <p:blipFill>
          <a:blip r:embed="rId15">
            <a:lum bright="50000" contrast="-60000"/>
            <a:extLst>
              <a:ext uri="{28A0092B-C50C-407E-A947-70E740481C1C}">
                <a14:useLocalDpi xmlns:a14="http://schemas.microsoft.com/office/drawing/2010/main" val="0"/>
              </a:ext>
            </a:extLst>
          </a:blip>
          <a:srcRect t="42900" b="10947"/>
          <a:stretch>
            <a:fillRect/>
          </a:stretch>
        </p:blipFill>
        <p:spPr bwMode="auto">
          <a:xfrm>
            <a:off x="304800" y="4495800"/>
            <a:ext cx="762000" cy="2209800"/>
          </a:xfrm>
          <a:prstGeom prst="rect">
            <a:avLst/>
          </a:prstGeom>
          <a:noFill/>
          <a:extLst>
            <a:ext uri="{909E8E84-426E-40DD-AFC4-6F175D3DCCD1}">
              <a14:hiddenFill xmlns:a14="http://schemas.microsoft.com/office/drawing/2010/main">
                <a:solidFill>
                  <a:srgbClr val="FFFFFF"/>
                </a:solidFill>
              </a14:hiddenFill>
            </a:ext>
          </a:extLst>
        </p:spPr>
      </p:pic>
      <p:pic>
        <p:nvPicPr>
          <p:cNvPr id="4110" name="Picture 14"/>
          <p:cNvPicPr>
            <a:picLocks noChangeAspect="1" noChangeArrowheads="1"/>
          </p:cNvPicPr>
          <p:nvPr userDrawn="1"/>
        </p:nvPicPr>
        <p:blipFill>
          <a:blip r:embed="rId16">
            <a:lum bright="50000" contrast="-60000"/>
            <a:extLst>
              <a:ext uri="{28A0092B-C50C-407E-A947-70E740481C1C}">
                <a14:useLocalDpi xmlns:a14="http://schemas.microsoft.com/office/drawing/2010/main" val="0"/>
              </a:ext>
            </a:extLst>
          </a:blip>
          <a:srcRect/>
          <a:stretch>
            <a:fillRect/>
          </a:stretch>
        </p:blipFill>
        <p:spPr bwMode="auto">
          <a:xfrm>
            <a:off x="304800" y="2286000"/>
            <a:ext cx="762000" cy="2209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11" name="Picture 15"/>
          <p:cNvPicPr>
            <a:picLocks noChangeAspect="1" noChangeArrowheads="1"/>
          </p:cNvPicPr>
          <p:nvPr userDrawn="1"/>
        </p:nvPicPr>
        <p:blipFill>
          <a:blip r:embed="rId16">
            <a:lum bright="52000" contrast="-66000"/>
            <a:extLst>
              <a:ext uri="{28A0092B-C50C-407E-A947-70E740481C1C}">
                <a14:useLocalDpi xmlns:a14="http://schemas.microsoft.com/office/drawing/2010/main" val="0"/>
              </a:ext>
            </a:extLst>
          </a:blip>
          <a:srcRect/>
          <a:stretch>
            <a:fillRect/>
          </a:stretch>
        </p:blipFill>
        <p:spPr bwMode="auto">
          <a:xfrm>
            <a:off x="304800" y="228600"/>
            <a:ext cx="762000" cy="2133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Lst>
  <p:txStyles>
    <p:titleStyle>
      <a:lvl1pPr algn="ctr" rtl="0" fontAlgn="base">
        <a:spcBef>
          <a:spcPct val="0"/>
        </a:spcBef>
        <a:spcAft>
          <a:spcPct val="0"/>
        </a:spcAft>
        <a:defRPr sz="3600" b="1" kern="1200">
          <a:solidFill>
            <a:srgbClr val="336699"/>
          </a:solidFill>
          <a:latin typeface="+mj-lt"/>
          <a:ea typeface="+mj-ea"/>
          <a:cs typeface="+mj-cs"/>
        </a:defRPr>
      </a:lvl1pPr>
      <a:lvl2pPr algn="ctr" rtl="0" fontAlgn="base">
        <a:spcBef>
          <a:spcPct val="0"/>
        </a:spcBef>
        <a:spcAft>
          <a:spcPct val="0"/>
        </a:spcAft>
        <a:defRPr sz="3600" b="1">
          <a:solidFill>
            <a:srgbClr val="336699"/>
          </a:solidFill>
          <a:latin typeface="Tahoma" panose="020B0604030504040204" pitchFamily="34" charset="0"/>
        </a:defRPr>
      </a:lvl2pPr>
      <a:lvl3pPr algn="ctr" rtl="0" fontAlgn="base">
        <a:spcBef>
          <a:spcPct val="0"/>
        </a:spcBef>
        <a:spcAft>
          <a:spcPct val="0"/>
        </a:spcAft>
        <a:defRPr sz="3600" b="1">
          <a:solidFill>
            <a:srgbClr val="336699"/>
          </a:solidFill>
          <a:latin typeface="Tahoma" panose="020B0604030504040204" pitchFamily="34" charset="0"/>
        </a:defRPr>
      </a:lvl3pPr>
      <a:lvl4pPr algn="ctr" rtl="0" fontAlgn="base">
        <a:spcBef>
          <a:spcPct val="0"/>
        </a:spcBef>
        <a:spcAft>
          <a:spcPct val="0"/>
        </a:spcAft>
        <a:defRPr sz="3600" b="1">
          <a:solidFill>
            <a:srgbClr val="336699"/>
          </a:solidFill>
          <a:latin typeface="Tahoma" panose="020B0604030504040204" pitchFamily="34" charset="0"/>
        </a:defRPr>
      </a:lvl4pPr>
      <a:lvl5pPr algn="ctr" rtl="0" fontAlgn="base">
        <a:spcBef>
          <a:spcPct val="0"/>
        </a:spcBef>
        <a:spcAft>
          <a:spcPct val="0"/>
        </a:spcAft>
        <a:defRPr sz="3600" b="1">
          <a:solidFill>
            <a:srgbClr val="336699"/>
          </a:solidFill>
          <a:latin typeface="Tahoma" panose="020B0604030504040204" pitchFamily="34" charset="0"/>
        </a:defRPr>
      </a:lvl5pPr>
      <a:lvl6pPr marL="457200" algn="ctr" rtl="0" fontAlgn="base">
        <a:spcBef>
          <a:spcPct val="0"/>
        </a:spcBef>
        <a:spcAft>
          <a:spcPct val="0"/>
        </a:spcAft>
        <a:defRPr sz="3600" b="1">
          <a:solidFill>
            <a:srgbClr val="336699"/>
          </a:solidFill>
          <a:latin typeface="Tahoma" panose="020B0604030504040204" pitchFamily="34" charset="0"/>
        </a:defRPr>
      </a:lvl6pPr>
      <a:lvl7pPr marL="914400" algn="ctr" rtl="0" fontAlgn="base">
        <a:spcBef>
          <a:spcPct val="0"/>
        </a:spcBef>
        <a:spcAft>
          <a:spcPct val="0"/>
        </a:spcAft>
        <a:defRPr sz="3600" b="1">
          <a:solidFill>
            <a:srgbClr val="336699"/>
          </a:solidFill>
          <a:latin typeface="Tahoma" panose="020B0604030504040204" pitchFamily="34" charset="0"/>
        </a:defRPr>
      </a:lvl7pPr>
      <a:lvl8pPr marL="1371600" algn="ctr" rtl="0" fontAlgn="base">
        <a:spcBef>
          <a:spcPct val="0"/>
        </a:spcBef>
        <a:spcAft>
          <a:spcPct val="0"/>
        </a:spcAft>
        <a:defRPr sz="3600" b="1">
          <a:solidFill>
            <a:srgbClr val="336699"/>
          </a:solidFill>
          <a:latin typeface="Tahoma" panose="020B0604030504040204" pitchFamily="34" charset="0"/>
        </a:defRPr>
      </a:lvl8pPr>
      <a:lvl9pPr marL="1828800" algn="ctr" rtl="0" fontAlgn="base">
        <a:spcBef>
          <a:spcPct val="0"/>
        </a:spcBef>
        <a:spcAft>
          <a:spcPct val="0"/>
        </a:spcAft>
        <a:defRPr sz="3600" b="1">
          <a:solidFill>
            <a:srgbClr val="336699"/>
          </a:solidFill>
          <a:latin typeface="Tahoma" panose="020B0604030504040204" pitchFamily="34" charset="0"/>
        </a:defRPr>
      </a:lvl9pPr>
    </p:titleStyle>
    <p:bodyStyle>
      <a:lvl1pPr marL="342900" indent="-342900" algn="l" rtl="0" fontAlgn="base">
        <a:spcBef>
          <a:spcPct val="20000"/>
        </a:spcBef>
        <a:spcAft>
          <a:spcPct val="0"/>
        </a:spcAft>
        <a:buChar char="•"/>
        <a:defRPr sz="3200" b="1" kern="1200">
          <a:solidFill>
            <a:srgbClr val="0066CC"/>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4.xml"/><Relationship Id="rId1" Type="http://schemas.openxmlformats.org/officeDocument/2006/relationships/vmlDrawing" Target="../drawings/vmlDrawing1.vml"/><Relationship Id="rId5" Type="http://schemas.openxmlformats.org/officeDocument/2006/relationships/image" Target="../media/image15.png"/><Relationship Id="rId4" Type="http://schemas.openxmlformats.org/officeDocument/2006/relationships/oleObject" Target="../embeddings/oleObject1.bin"/></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6.wmf"/><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17.wmf"/></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slide" Target="slide52.xml"/></Relationships>
</file>

<file path=ppt/slides/_rels/slide4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1202" name="Picture 2"/>
          <p:cNvPicPr>
            <a:picLocks noChangeAspect="1" noChangeArrowheads="1"/>
          </p:cNvPicPr>
          <p:nvPr/>
        </p:nvPicPr>
        <p:blipFill>
          <a:blip r:embed="rId3">
            <a:lum bright="64000" contrast="12000"/>
            <a:extLst>
              <a:ext uri="{28A0092B-C50C-407E-A947-70E740481C1C}">
                <a14:useLocalDpi xmlns:a14="http://schemas.microsoft.com/office/drawing/2010/main" val="0"/>
              </a:ext>
            </a:extLst>
          </a:blip>
          <a:srcRect/>
          <a:stretch>
            <a:fillRect/>
          </a:stretch>
        </p:blipFill>
        <p:spPr bwMode="auto">
          <a:xfrm>
            <a:off x="1066800" y="1371600"/>
            <a:ext cx="7620000" cy="464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91203" name="Rectangle 3"/>
          <p:cNvSpPr>
            <a:spLocks noGrp="1" noChangeArrowheads="1"/>
          </p:cNvSpPr>
          <p:nvPr>
            <p:ph type="ctrTitle"/>
          </p:nvPr>
        </p:nvSpPr>
        <p:spPr>
          <a:xfrm>
            <a:off x="685800" y="2286000"/>
            <a:ext cx="7772400" cy="1143000"/>
          </a:xfrm>
        </p:spPr>
        <p:txBody>
          <a:bodyPr anchor="ctr"/>
          <a:lstStyle/>
          <a:p>
            <a:r>
              <a:rPr lang="en-US" altLang="zh-CN" sz="1200">
                <a:ea typeface="宋体" panose="02010600030101010101" pitchFamily="2" charset="-122"/>
              </a:rPr>
              <a:t>.</a:t>
            </a:r>
          </a:p>
        </p:txBody>
      </p:sp>
      <p:sp>
        <p:nvSpPr>
          <p:cNvPr id="691204" name="Text Box 4"/>
          <p:cNvSpPr txBox="1">
            <a:spLocks noChangeArrowheads="1"/>
          </p:cNvSpPr>
          <p:nvPr/>
        </p:nvSpPr>
        <p:spPr bwMode="auto">
          <a:xfrm>
            <a:off x="1660525" y="2678113"/>
            <a:ext cx="184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ea typeface="宋体" panose="02010600030101010101" pitchFamily="2" charset="-122"/>
            </a:endParaRPr>
          </a:p>
        </p:txBody>
      </p:sp>
      <p:sp>
        <p:nvSpPr>
          <p:cNvPr id="691205" name="Rectangle 5"/>
          <p:cNvSpPr>
            <a:spLocks noChangeArrowheads="1"/>
          </p:cNvSpPr>
          <p:nvPr/>
        </p:nvSpPr>
        <p:spPr bwMode="auto">
          <a:xfrm>
            <a:off x="1143000" y="2133600"/>
            <a:ext cx="8686800" cy="1739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endParaRPr lang="en-US" altLang="zh-CN" sz="3600" b="1" dirty="0">
              <a:ea typeface="宋体" panose="02010600030101010101" pitchFamily="2" charset="-122"/>
            </a:endParaRPr>
          </a:p>
          <a:p>
            <a:pPr algn="ctr"/>
            <a:r>
              <a:rPr lang="en-US" altLang="zh-CN" sz="3600" b="1" dirty="0">
                <a:ea typeface="宋体" panose="02010600030101010101" pitchFamily="2" charset="-122"/>
              </a:rPr>
              <a:t>Object-Oriented Systems Design</a:t>
            </a:r>
          </a:p>
          <a:p>
            <a:pPr algn="ctr"/>
            <a:r>
              <a:rPr lang="zh-CN" altLang="en-US" sz="3600" b="1" smtClean="0">
                <a:latin typeface="Times New Roman" panose="02020603050405020304" pitchFamily="18" charset="0"/>
                <a:ea typeface="黑体" panose="02010609060101010101" pitchFamily="49" charset="-122"/>
              </a:rPr>
              <a:t>面向对象</a:t>
            </a:r>
            <a:r>
              <a:rPr lang="zh-CN" altLang="en-US" sz="3600" b="1" dirty="0">
                <a:latin typeface="Times New Roman" panose="02020603050405020304" pitchFamily="18" charset="0"/>
                <a:ea typeface="黑体" panose="02010609060101010101" pitchFamily="49" charset="-122"/>
              </a:rPr>
              <a:t>系统设计</a:t>
            </a:r>
            <a:endParaRPr lang="en-US" altLang="zh-CN" sz="3600" b="1" dirty="0">
              <a:latin typeface="Times New Roman" panose="02020603050405020304" pitchFamily="18" charset="0"/>
              <a:ea typeface="黑体" panose="02010609060101010101" pitchFamily="49" charset="-122"/>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6146" name="Rectangle 2"/>
          <p:cNvSpPr>
            <a:spLocks noGrp="1" noChangeArrowheads="1"/>
          </p:cNvSpPr>
          <p:nvPr>
            <p:ph type="title"/>
          </p:nvPr>
        </p:nvSpPr>
        <p:spPr>
          <a:xfrm>
            <a:off x="685800" y="152400"/>
            <a:ext cx="7772400" cy="1143000"/>
          </a:xfrm>
        </p:spPr>
        <p:txBody>
          <a:bodyPr/>
          <a:lstStyle/>
          <a:p>
            <a:r>
              <a:rPr lang="zh-CN" altLang="en-US" b="0">
                <a:ea typeface="宋体" panose="02010600030101010101" pitchFamily="2" charset="-122"/>
              </a:rPr>
              <a:t>体系结构设计</a:t>
            </a:r>
          </a:p>
        </p:txBody>
      </p:sp>
      <p:sp>
        <p:nvSpPr>
          <p:cNvPr id="646147" name="Rectangle 3"/>
          <p:cNvSpPr>
            <a:spLocks noGrp="1" noChangeArrowheads="1"/>
          </p:cNvSpPr>
          <p:nvPr>
            <p:ph type="body" idx="1"/>
          </p:nvPr>
        </p:nvSpPr>
        <p:spPr>
          <a:xfrm>
            <a:off x="1066800" y="1371600"/>
            <a:ext cx="7848600" cy="5081588"/>
          </a:xfrm>
        </p:spPr>
        <p:txBody>
          <a:bodyPr/>
          <a:lstStyle/>
          <a:p>
            <a:pPr>
              <a:lnSpc>
                <a:spcPct val="90000"/>
              </a:lnSpc>
            </a:pPr>
            <a:r>
              <a:rPr lang="zh-CN" altLang="en-US" sz="2400" b="0">
                <a:ea typeface="宋体" panose="02010600030101010101" pitchFamily="2" charset="-122"/>
              </a:rPr>
              <a:t>图书馆系统案例的包或叫子系统如下：</a:t>
            </a:r>
          </a:p>
          <a:p>
            <a:pPr lvl="1">
              <a:lnSpc>
                <a:spcPct val="90000"/>
              </a:lnSpc>
            </a:pPr>
            <a:r>
              <a:rPr lang="en-US" altLang="zh-CN" sz="2000" b="1">
                <a:ea typeface="宋体" panose="02010600030101010101" pitchFamily="2" charset="-122"/>
              </a:rPr>
              <a:t>User-Interface Package </a:t>
            </a:r>
            <a:r>
              <a:rPr lang="zh-CN" altLang="en-US" sz="2000" b="1">
                <a:ea typeface="宋体" panose="02010600030101010101" pitchFamily="2" charset="-122"/>
              </a:rPr>
              <a:t>包。该包中的类基于</a:t>
            </a:r>
            <a:r>
              <a:rPr lang="en-US" altLang="zh-CN" sz="2000" b="1">
                <a:ea typeface="宋体" panose="02010600030101010101" pitchFamily="2" charset="-122"/>
              </a:rPr>
              <a:t>Java AWT</a:t>
            </a:r>
            <a:r>
              <a:rPr lang="zh-CN" altLang="en-US" sz="2000" b="1">
                <a:ea typeface="宋体" panose="02010600030101010101" pitchFamily="2" charset="-122"/>
              </a:rPr>
              <a:t>包</a:t>
            </a:r>
            <a:r>
              <a:rPr lang="en-US" altLang="zh-CN" sz="2000" b="1">
                <a:ea typeface="宋体" panose="02010600030101010101" pitchFamily="2" charset="-122"/>
              </a:rPr>
              <a:t>(Abstract Windowing Toolkit)</a:t>
            </a:r>
            <a:r>
              <a:rPr lang="zh-CN" altLang="en-US" sz="2000" b="1">
                <a:ea typeface="宋体" panose="02010600030101010101" pitchFamily="2" charset="-122"/>
              </a:rPr>
              <a:t>抽象窗口工具包 </a:t>
            </a:r>
            <a:r>
              <a:rPr lang="en-US" altLang="zh-CN" sz="2000" b="1">
                <a:ea typeface="宋体" panose="02010600030101010101" pitchFamily="2" charset="-122"/>
              </a:rPr>
              <a:t>)</a:t>
            </a:r>
            <a:r>
              <a:rPr lang="zh-CN" altLang="en-US" sz="2000" b="1">
                <a:ea typeface="宋体" panose="02010600030101010101" pitchFamily="2" charset="-122"/>
              </a:rPr>
              <a:t> ，</a:t>
            </a:r>
            <a:r>
              <a:rPr lang="en-US" altLang="zh-CN" sz="2000" b="1">
                <a:ea typeface="宋体" panose="02010600030101010101" pitchFamily="2" charset="-122"/>
              </a:rPr>
              <a:t>java AWT </a:t>
            </a:r>
            <a:r>
              <a:rPr lang="zh-CN" altLang="en-US" sz="2000" b="1">
                <a:ea typeface="宋体" panose="02010600030101010101" pitchFamily="2" charset="-122"/>
              </a:rPr>
              <a:t>一个用来书写用户界面应用程序的</a:t>
            </a:r>
            <a:r>
              <a:rPr lang="en-US" altLang="zh-CN" sz="2000" b="1">
                <a:ea typeface="宋体" panose="02010600030101010101" pitchFamily="2" charset="-122"/>
              </a:rPr>
              <a:t>Java </a:t>
            </a:r>
            <a:r>
              <a:rPr lang="zh-CN" altLang="en-US" sz="2000" b="1">
                <a:ea typeface="宋体" panose="02010600030101010101" pitchFamily="2" charset="-122"/>
              </a:rPr>
              <a:t>标准库。该包和</a:t>
            </a:r>
            <a:r>
              <a:rPr lang="en-US" altLang="zh-CN" sz="2000" b="1">
                <a:ea typeface="宋体" panose="02010600030101010101" pitchFamily="2" charset="-122"/>
              </a:rPr>
              <a:t>Business-objects Package </a:t>
            </a:r>
            <a:r>
              <a:rPr lang="zh-CN" altLang="en-US" sz="2000" b="1">
                <a:ea typeface="宋体" panose="02010600030101010101" pitchFamily="2" charset="-122"/>
              </a:rPr>
              <a:t>包协作。</a:t>
            </a:r>
            <a:r>
              <a:rPr lang="en-US" altLang="zh-CN" sz="2000" b="1">
                <a:ea typeface="宋体" panose="02010600030101010101" pitchFamily="2" charset="-122"/>
              </a:rPr>
              <a:t>Business-objects Package </a:t>
            </a:r>
            <a:r>
              <a:rPr lang="zh-CN" altLang="en-US" sz="2000" b="1">
                <a:ea typeface="宋体" panose="02010600030101010101" pitchFamily="2" charset="-122"/>
              </a:rPr>
              <a:t>包包含那些实际存储数据的类。</a:t>
            </a:r>
            <a:r>
              <a:rPr lang="en-US" altLang="zh-CN" sz="2000" b="1">
                <a:ea typeface="宋体" panose="02010600030101010101" pitchFamily="2" charset="-122"/>
              </a:rPr>
              <a:t>UI </a:t>
            </a:r>
            <a:r>
              <a:rPr lang="zh-CN" altLang="en-US" sz="2000" b="1">
                <a:ea typeface="宋体" panose="02010600030101010101" pitchFamily="2" charset="-122"/>
              </a:rPr>
              <a:t>包调用</a:t>
            </a:r>
            <a:r>
              <a:rPr lang="en-US" altLang="zh-CN" sz="2000" b="1">
                <a:ea typeface="宋体" panose="02010600030101010101" pitchFamily="2" charset="-122"/>
              </a:rPr>
              <a:t>Business </a:t>
            </a:r>
            <a:r>
              <a:rPr lang="zh-CN" altLang="en-US" sz="2000" b="1">
                <a:ea typeface="宋体" panose="02010600030101010101" pitchFamily="2" charset="-122"/>
              </a:rPr>
              <a:t>对象的操作，对他们进行取出或插入数据操作。</a:t>
            </a:r>
          </a:p>
          <a:p>
            <a:pPr lvl="1">
              <a:lnSpc>
                <a:spcPct val="90000"/>
              </a:lnSpc>
            </a:pPr>
            <a:r>
              <a:rPr lang="en-US" altLang="zh-CN" sz="2000" b="1">
                <a:ea typeface="宋体" panose="02010600030101010101" pitchFamily="2" charset="-122"/>
              </a:rPr>
              <a:t>Business-object Package</a:t>
            </a:r>
            <a:r>
              <a:rPr lang="zh-CN" altLang="en-US" sz="2000" b="1">
                <a:ea typeface="宋体" panose="02010600030101010101" pitchFamily="2" charset="-122"/>
              </a:rPr>
              <a:t>。该包包括域类，这些域类（如</a:t>
            </a:r>
            <a:r>
              <a:rPr lang="en-US" altLang="zh-CN" sz="2000" b="1">
                <a:ea typeface="宋体" panose="02010600030101010101" pitchFamily="2" charset="-122"/>
              </a:rPr>
              <a:t>borrowerinfor</a:t>
            </a:r>
            <a:r>
              <a:rPr lang="zh-CN" altLang="en-US" sz="2000" b="1">
                <a:ea typeface="宋体" panose="02010600030101010101" pitchFamily="2" charset="-122"/>
              </a:rPr>
              <a:t>，</a:t>
            </a:r>
            <a:r>
              <a:rPr lang="en-US" altLang="zh-CN" sz="2000" b="1">
                <a:ea typeface="宋体" panose="02010600030101010101" pitchFamily="2" charset="-122"/>
              </a:rPr>
              <a:t>title</a:t>
            </a:r>
            <a:r>
              <a:rPr lang="zh-CN" altLang="en-US" sz="2000" b="1">
                <a:ea typeface="宋体" panose="02010600030101010101" pitchFamily="2" charset="-122"/>
              </a:rPr>
              <a:t>，</a:t>
            </a:r>
            <a:r>
              <a:rPr lang="en-US" altLang="zh-CN" sz="2000" b="1">
                <a:ea typeface="宋体" panose="02010600030101010101" pitchFamily="2" charset="-122"/>
              </a:rPr>
              <a:t>item</a:t>
            </a:r>
            <a:r>
              <a:rPr lang="zh-CN" altLang="en-US" sz="2000" b="1">
                <a:ea typeface="宋体" panose="02010600030101010101" pitchFamily="2" charset="-122"/>
              </a:rPr>
              <a:t>，</a:t>
            </a:r>
            <a:r>
              <a:rPr lang="en-US" altLang="zh-CN" sz="2000" b="1">
                <a:ea typeface="宋体" panose="02010600030101010101" pitchFamily="2" charset="-122"/>
              </a:rPr>
              <a:t>loan </a:t>
            </a:r>
            <a:r>
              <a:rPr lang="zh-CN" altLang="en-US" sz="2000" b="1">
                <a:ea typeface="宋体" panose="02010600030101010101" pitchFamily="2" charset="-122"/>
              </a:rPr>
              <a:t>等）来自于分析模型。设计阶段完整地定义了这些类的操作，并增加了一些其他细节来支持持续存储。</a:t>
            </a:r>
            <a:r>
              <a:rPr lang="en-US" altLang="zh-CN" sz="2000" b="1">
                <a:ea typeface="宋体" panose="02010600030101010101" pitchFamily="2" charset="-122"/>
              </a:rPr>
              <a:t>Business-object </a:t>
            </a:r>
            <a:r>
              <a:rPr lang="zh-CN" altLang="en-US" sz="2000" b="1">
                <a:ea typeface="宋体" panose="02010600030101010101" pitchFamily="2" charset="-122"/>
              </a:rPr>
              <a:t>包与</a:t>
            </a:r>
            <a:r>
              <a:rPr lang="en-US" altLang="zh-CN" sz="2000" b="1">
                <a:ea typeface="宋体" panose="02010600030101010101" pitchFamily="2" charset="-122"/>
              </a:rPr>
              <a:t>Database Package </a:t>
            </a:r>
            <a:r>
              <a:rPr lang="zh-CN" altLang="en-US" sz="2000" b="1">
                <a:ea typeface="宋体" panose="02010600030101010101" pitchFamily="2" charset="-122"/>
              </a:rPr>
              <a:t>进行协作。所有的</a:t>
            </a:r>
            <a:r>
              <a:rPr lang="en-US" altLang="zh-CN" sz="2000" b="1">
                <a:ea typeface="宋体" panose="02010600030101010101" pitchFamily="2" charset="-122"/>
              </a:rPr>
              <a:t>Business-object </a:t>
            </a:r>
            <a:r>
              <a:rPr lang="zh-CN" altLang="en-US" sz="2000" b="1">
                <a:ea typeface="宋体" panose="02010600030101010101" pitchFamily="2" charset="-122"/>
              </a:rPr>
              <a:t>类必须继承</a:t>
            </a:r>
            <a:r>
              <a:rPr lang="en-US" altLang="zh-CN" sz="2000" b="1">
                <a:ea typeface="宋体" panose="02010600030101010101" pitchFamily="2" charset="-122"/>
              </a:rPr>
              <a:t>Database Package </a:t>
            </a:r>
            <a:r>
              <a:rPr lang="zh-CN" altLang="en-US" sz="2000" b="1">
                <a:ea typeface="宋体" panose="02010600030101010101" pitchFamily="2" charset="-122"/>
              </a:rPr>
              <a:t>中的</a:t>
            </a:r>
            <a:r>
              <a:rPr lang="en-US" altLang="zh-CN" sz="2000" b="1">
                <a:ea typeface="宋体" panose="02010600030101010101" pitchFamily="2" charset="-122"/>
              </a:rPr>
              <a:t>persistent </a:t>
            </a:r>
            <a:r>
              <a:rPr lang="zh-CN" altLang="en-US" sz="2000" b="1">
                <a:ea typeface="宋体" panose="02010600030101010101" pitchFamily="2" charset="-122"/>
              </a:rPr>
              <a:t>类。</a:t>
            </a:r>
          </a:p>
          <a:p>
            <a:pPr lvl="1">
              <a:lnSpc>
                <a:spcPct val="90000"/>
              </a:lnSpc>
            </a:pPr>
            <a:r>
              <a:rPr lang="en-US" altLang="zh-CN" sz="2000" b="1">
                <a:ea typeface="宋体" panose="02010600030101010101" pitchFamily="2" charset="-122"/>
              </a:rPr>
              <a:t>Database Package</a:t>
            </a:r>
            <a:r>
              <a:rPr lang="zh-CN" altLang="en-US" sz="2000" b="1">
                <a:ea typeface="宋体" panose="02010600030101010101" pitchFamily="2" charset="-122"/>
              </a:rPr>
              <a:t>。</a:t>
            </a:r>
            <a:r>
              <a:rPr lang="en-US" altLang="zh-CN" sz="2000" b="1">
                <a:ea typeface="宋体" panose="02010600030101010101" pitchFamily="2" charset="-122"/>
              </a:rPr>
              <a:t>Database Package </a:t>
            </a:r>
            <a:r>
              <a:rPr lang="zh-CN" altLang="en-US" sz="2000" b="1">
                <a:ea typeface="宋体" panose="02010600030101010101" pitchFamily="2" charset="-122"/>
              </a:rPr>
              <a:t>向</a:t>
            </a:r>
            <a:r>
              <a:rPr lang="en-US" altLang="zh-CN" sz="2000" b="1">
                <a:ea typeface="宋体" panose="02010600030101010101" pitchFamily="2" charset="-122"/>
              </a:rPr>
              <a:t>Business-object </a:t>
            </a:r>
            <a:r>
              <a:rPr lang="zh-CN" altLang="en-US" sz="2000" b="1">
                <a:ea typeface="宋体" panose="02010600030101010101" pitchFamily="2" charset="-122"/>
              </a:rPr>
              <a:t>包中的类提供服务，以便他们能够持续地存储。</a:t>
            </a:r>
          </a:p>
          <a:p>
            <a:pPr lvl="1">
              <a:lnSpc>
                <a:spcPct val="90000"/>
              </a:lnSpc>
              <a:buFont typeface="Wingdings" panose="05000000000000000000" pitchFamily="2" charset="2"/>
              <a:buNone/>
            </a:pPr>
            <a:r>
              <a:rPr lang="en-US" altLang="zh-CN" sz="2000" b="1">
                <a:ea typeface="宋体" panose="02010600030101010101" pitchFamily="2" charset="-122"/>
              </a:rPr>
              <a:t>    persistent </a:t>
            </a:r>
            <a:r>
              <a:rPr lang="zh-CN" altLang="en-US" sz="2000" b="1">
                <a:ea typeface="宋体" panose="02010600030101010101" pitchFamily="2" charset="-122"/>
              </a:rPr>
              <a:t>类将把它的子类的对象存储到文件系统的文件中。</a:t>
            </a:r>
          </a:p>
          <a:p>
            <a:pPr lvl="1">
              <a:lnSpc>
                <a:spcPct val="90000"/>
              </a:lnSpc>
            </a:pPr>
            <a:endParaRPr lang="en-US" altLang="zh-CN" sz="2000" b="1">
              <a:ea typeface="宋体" panose="02010600030101010101" pitchFamily="2" charset="-122"/>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0242" name="Rectangle 2"/>
          <p:cNvSpPr>
            <a:spLocks noGrp="1" noChangeArrowheads="1"/>
          </p:cNvSpPr>
          <p:nvPr>
            <p:ph type="title"/>
          </p:nvPr>
        </p:nvSpPr>
        <p:spPr>
          <a:xfrm>
            <a:off x="685800" y="152400"/>
            <a:ext cx="7772400" cy="1143000"/>
          </a:xfrm>
        </p:spPr>
        <p:txBody>
          <a:bodyPr/>
          <a:lstStyle/>
          <a:p>
            <a:r>
              <a:rPr lang="zh-CN" altLang="en-US" b="0">
                <a:ea typeface="宋体" panose="02010600030101010101" pitchFamily="2" charset="-122"/>
              </a:rPr>
              <a:t>体系结构设计</a:t>
            </a:r>
          </a:p>
        </p:txBody>
      </p:sp>
      <p:sp>
        <p:nvSpPr>
          <p:cNvPr id="650243" name="Rectangle 3"/>
          <p:cNvSpPr>
            <a:spLocks noGrp="1" noChangeArrowheads="1"/>
          </p:cNvSpPr>
          <p:nvPr>
            <p:ph type="body" idx="1"/>
          </p:nvPr>
        </p:nvSpPr>
        <p:spPr>
          <a:xfrm>
            <a:off x="1066800" y="1371600"/>
            <a:ext cx="8610600" cy="685800"/>
          </a:xfrm>
        </p:spPr>
        <p:txBody>
          <a:bodyPr/>
          <a:lstStyle/>
          <a:p>
            <a:r>
              <a:rPr lang="zh-CN" altLang="en-US" sz="2800" b="0">
                <a:ea typeface="宋体" panose="02010600030101010101" pitchFamily="2" charset="-122"/>
              </a:rPr>
              <a:t>目标系统所采用的体系结构如下：</a:t>
            </a:r>
          </a:p>
        </p:txBody>
      </p:sp>
      <p:pic>
        <p:nvPicPr>
          <p:cNvPr id="650246"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90800" y="1905000"/>
            <a:ext cx="4572000" cy="44958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67618" name="Rectangle 2"/>
          <p:cNvSpPr>
            <a:spLocks noGrp="1" noChangeArrowheads="1"/>
          </p:cNvSpPr>
          <p:nvPr>
            <p:ph type="title"/>
          </p:nvPr>
        </p:nvSpPr>
        <p:spPr>
          <a:xfrm>
            <a:off x="685800" y="152400"/>
            <a:ext cx="9144000" cy="1066800"/>
          </a:xfrm>
        </p:spPr>
        <p:txBody>
          <a:bodyPr/>
          <a:lstStyle/>
          <a:p>
            <a:r>
              <a:rPr lang="en-US" altLang="zh-CN" sz="3200">
                <a:ea typeface="宋体" panose="02010600030101010101" pitchFamily="2" charset="-122"/>
              </a:rPr>
              <a:t>Activities of </a:t>
            </a:r>
            <a:br>
              <a:rPr lang="en-US" altLang="zh-CN" sz="3200">
                <a:ea typeface="宋体" panose="02010600030101010101" pitchFamily="2" charset="-122"/>
              </a:rPr>
            </a:br>
            <a:r>
              <a:rPr lang="en-US" altLang="zh-CN" sz="3200">
                <a:ea typeface="宋体" panose="02010600030101010101" pitchFamily="2" charset="-122"/>
              </a:rPr>
              <a:t>Designing the System Structure</a:t>
            </a:r>
            <a:endParaRPr lang="en-US" altLang="zh-CN" sz="3200" baseline="-25000">
              <a:ea typeface="宋体" panose="02010600030101010101" pitchFamily="2" charset="-122"/>
            </a:endParaRPr>
          </a:p>
        </p:txBody>
      </p:sp>
      <p:sp>
        <p:nvSpPr>
          <p:cNvPr id="367619" name="Rectangle 3"/>
          <p:cNvSpPr>
            <a:spLocks noGrp="1" noChangeArrowheads="1"/>
          </p:cNvSpPr>
          <p:nvPr>
            <p:ph type="body" idx="1"/>
          </p:nvPr>
        </p:nvSpPr>
        <p:spPr>
          <a:xfrm>
            <a:off x="1447800" y="1646238"/>
            <a:ext cx="7391400" cy="4525962"/>
          </a:xfrm>
        </p:spPr>
        <p:txBody>
          <a:bodyPr/>
          <a:lstStyle/>
          <a:p>
            <a:pPr marL="457200" indent="-457200">
              <a:lnSpc>
                <a:spcPct val="80000"/>
              </a:lnSpc>
              <a:spcAft>
                <a:spcPct val="10000"/>
              </a:spcAft>
              <a:buFontTx/>
              <a:buAutoNum type="arabicPeriod"/>
            </a:pPr>
            <a:r>
              <a:rPr lang="en-US" altLang="zh-CN" sz="2400">
                <a:solidFill>
                  <a:schemeClr val="tx1"/>
                </a:solidFill>
                <a:ea typeface="宋体" panose="02010600030101010101" pitchFamily="2" charset="-122"/>
              </a:rPr>
              <a:t>Specify the external interface.</a:t>
            </a:r>
            <a:r>
              <a:rPr lang="zh-CN" altLang="en-US" sz="2400">
                <a:solidFill>
                  <a:schemeClr val="tx1"/>
                </a:solidFill>
                <a:ea typeface="宋体" panose="02010600030101010101" pitchFamily="2" charset="-122"/>
              </a:rPr>
              <a:t>指定外部界面</a:t>
            </a:r>
            <a:endParaRPr lang="en-US" altLang="zh-CN" sz="2400">
              <a:solidFill>
                <a:schemeClr val="tx1"/>
              </a:solidFill>
              <a:ea typeface="宋体" panose="02010600030101010101" pitchFamily="2" charset="-122"/>
            </a:endParaRPr>
          </a:p>
          <a:p>
            <a:pPr marL="457200" indent="-457200">
              <a:lnSpc>
                <a:spcPct val="80000"/>
              </a:lnSpc>
              <a:spcAft>
                <a:spcPct val="10000"/>
              </a:spcAft>
              <a:buFontTx/>
              <a:buAutoNum type="arabicPeriod"/>
            </a:pPr>
            <a:r>
              <a:rPr lang="en-US" altLang="zh-CN" sz="2400">
                <a:solidFill>
                  <a:schemeClr val="tx1"/>
                </a:solidFill>
                <a:ea typeface="宋体" panose="02010600030101010101" pitchFamily="2" charset="-122"/>
              </a:rPr>
              <a:t>Allocate essential use cases to processors. </a:t>
            </a:r>
            <a:r>
              <a:rPr lang="zh-CN" altLang="en-US" sz="2400">
                <a:solidFill>
                  <a:schemeClr val="tx1"/>
                </a:solidFill>
                <a:ea typeface="宋体" panose="02010600030101010101" pitchFamily="2" charset="-122"/>
              </a:rPr>
              <a:t>将基本用例分配给处理器</a:t>
            </a:r>
          </a:p>
          <a:p>
            <a:pPr marL="457200" indent="-457200">
              <a:lnSpc>
                <a:spcPct val="80000"/>
              </a:lnSpc>
              <a:spcAft>
                <a:spcPct val="10000"/>
              </a:spcAft>
              <a:buFontTx/>
              <a:buAutoNum type="arabicPeriod"/>
            </a:pPr>
            <a:r>
              <a:rPr lang="en-US" altLang="zh-CN" sz="2400">
                <a:solidFill>
                  <a:schemeClr val="tx1"/>
                </a:solidFill>
                <a:ea typeface="宋体" panose="02010600030101010101" pitchFamily="2" charset="-122"/>
              </a:rPr>
              <a:t>Allocate stored data to storage devices.</a:t>
            </a:r>
            <a:r>
              <a:rPr lang="zh-CN" altLang="en-US" sz="2400">
                <a:solidFill>
                  <a:schemeClr val="tx1"/>
                </a:solidFill>
                <a:ea typeface="宋体" panose="02010600030101010101" pitchFamily="2" charset="-122"/>
              </a:rPr>
              <a:t>将存储的数据分配给存储设备</a:t>
            </a:r>
          </a:p>
          <a:p>
            <a:pPr marL="457200" indent="-457200">
              <a:lnSpc>
                <a:spcPct val="80000"/>
              </a:lnSpc>
              <a:spcAft>
                <a:spcPct val="10000"/>
              </a:spcAft>
              <a:buFontTx/>
              <a:buAutoNum type="arabicPeriod"/>
            </a:pPr>
            <a:r>
              <a:rPr lang="en-US" altLang="zh-CN" sz="2400">
                <a:solidFill>
                  <a:schemeClr val="tx1"/>
                </a:solidFill>
                <a:ea typeface="宋体" panose="02010600030101010101" pitchFamily="2" charset="-122"/>
              </a:rPr>
              <a:t>Establish the infrastructure for communication. </a:t>
            </a:r>
            <a:r>
              <a:rPr lang="zh-CN" altLang="en-US" sz="2400">
                <a:solidFill>
                  <a:schemeClr val="tx1"/>
                </a:solidFill>
                <a:ea typeface="宋体" panose="02010600030101010101" pitchFamily="2" charset="-122"/>
              </a:rPr>
              <a:t>建立通信的基础设施</a:t>
            </a:r>
          </a:p>
          <a:p>
            <a:pPr marL="457200" indent="-457200">
              <a:lnSpc>
                <a:spcPct val="80000"/>
              </a:lnSpc>
              <a:spcAft>
                <a:spcPct val="10000"/>
              </a:spcAft>
              <a:buFontTx/>
              <a:buAutoNum type="arabicPeriod"/>
            </a:pPr>
            <a:r>
              <a:rPr lang="en-US" altLang="zh-CN" sz="2400">
                <a:solidFill>
                  <a:schemeClr val="tx1"/>
                </a:solidFill>
                <a:ea typeface="宋体" panose="02010600030101010101" pitchFamily="2" charset="-122"/>
              </a:rPr>
              <a:t>Add the intra- and interprocessor administration.</a:t>
            </a:r>
            <a:r>
              <a:rPr lang="zh-CN" altLang="en-US" sz="2400">
                <a:solidFill>
                  <a:schemeClr val="tx1"/>
                </a:solidFill>
                <a:ea typeface="宋体" panose="02010600030101010101" pitchFamily="2" charset="-122"/>
              </a:rPr>
              <a:t>增加处理器内部的管理和处理器之间的管理</a:t>
            </a:r>
            <a:endParaRPr lang="zh-CN" altLang="en-US" sz="900">
              <a:solidFill>
                <a:schemeClr val="tx1"/>
              </a:solidFill>
              <a:ea typeface="宋体" panose="02010600030101010101" pitchFamily="2" charset="-122"/>
            </a:endParaRPr>
          </a:p>
          <a:p>
            <a:pPr marL="457200" indent="-457200">
              <a:lnSpc>
                <a:spcPct val="80000"/>
              </a:lnSpc>
              <a:buFontTx/>
              <a:buAutoNum type="arabicPeriod"/>
            </a:pPr>
            <a:r>
              <a:rPr lang="en-US" altLang="zh-CN" sz="2400">
                <a:solidFill>
                  <a:schemeClr val="tx1"/>
                </a:solidFill>
                <a:ea typeface="宋体" panose="02010600030101010101" pitchFamily="2" charset="-122"/>
              </a:rPr>
              <a:t>Select the best system structure. </a:t>
            </a:r>
            <a:r>
              <a:rPr lang="zh-CN" altLang="en-US" sz="2400">
                <a:solidFill>
                  <a:schemeClr val="tx1"/>
                </a:solidFill>
                <a:ea typeface="宋体" panose="02010600030101010101" pitchFamily="2" charset="-122"/>
              </a:rPr>
              <a:t>选出最佳系统结构</a:t>
            </a:r>
          </a:p>
        </p:txBody>
      </p:sp>
    </p:spTree>
  </p:cSld>
  <p:clrMapOvr>
    <a:masterClrMapping/>
  </p:clrMapOvr>
  <p:transition>
    <p:cover dir="r"/>
  </p:transition>
</p:sld>
</file>

<file path=ppt/slides/slide1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69666" name="Rectangle 2"/>
          <p:cNvSpPr>
            <a:spLocks noGrp="1" noChangeArrowheads="1"/>
          </p:cNvSpPr>
          <p:nvPr>
            <p:ph type="title"/>
          </p:nvPr>
        </p:nvSpPr>
        <p:spPr>
          <a:xfrm>
            <a:off x="1143000" y="152400"/>
            <a:ext cx="7543800" cy="1066800"/>
          </a:xfrm>
        </p:spPr>
        <p:txBody>
          <a:bodyPr/>
          <a:lstStyle/>
          <a:p>
            <a:r>
              <a:rPr lang="en-US" altLang="zh-CN">
                <a:ea typeface="宋体" panose="02010600030101010101" pitchFamily="2" charset="-122"/>
              </a:rPr>
              <a:t>Alternative A </a:t>
            </a:r>
            <a:r>
              <a:rPr lang="en-US" altLang="zh-CN">
                <a:ea typeface="宋体" panose="02010600030101010101" pitchFamily="2" charset="-122"/>
                <a:cs typeface="Tahoma" panose="020B0604030504040204" pitchFamily="34" charset="0"/>
              </a:rPr>
              <a:t>–</a:t>
            </a:r>
            <a:r>
              <a:rPr lang="en-US" altLang="zh-CN">
                <a:ea typeface="宋体" panose="02010600030101010101" pitchFamily="2" charset="-122"/>
              </a:rPr>
              <a:t> </a:t>
            </a:r>
            <a:br>
              <a:rPr lang="en-US" altLang="zh-CN">
                <a:ea typeface="宋体" panose="02010600030101010101" pitchFamily="2" charset="-122"/>
              </a:rPr>
            </a:br>
            <a:r>
              <a:rPr lang="en-US" altLang="zh-CN">
                <a:ea typeface="宋体" panose="02010600030101010101" pitchFamily="2" charset="-122"/>
              </a:rPr>
              <a:t>Public University System</a:t>
            </a:r>
          </a:p>
        </p:txBody>
      </p:sp>
      <p:sp>
        <p:nvSpPr>
          <p:cNvPr id="369667" name="Rectangle 3"/>
          <p:cNvSpPr>
            <a:spLocks noGrp="1" noChangeArrowheads="1"/>
          </p:cNvSpPr>
          <p:nvPr>
            <p:ph type="body" idx="1"/>
          </p:nvPr>
        </p:nvSpPr>
        <p:spPr>
          <a:xfrm>
            <a:off x="1371600" y="1447800"/>
            <a:ext cx="7391400" cy="4525963"/>
          </a:xfrm>
        </p:spPr>
        <p:txBody>
          <a:bodyPr/>
          <a:lstStyle/>
          <a:p>
            <a:pPr marL="457200" indent="-457200">
              <a:buFontTx/>
              <a:buNone/>
            </a:pPr>
            <a:r>
              <a:rPr lang="en-US" altLang="zh-CN">
                <a:solidFill>
                  <a:schemeClr val="bg1"/>
                </a:solidFill>
                <a:ea typeface="宋体" panose="02010600030101010101" pitchFamily="2" charset="-122"/>
              </a:rPr>
              <a:t>.</a:t>
            </a:r>
          </a:p>
        </p:txBody>
      </p:sp>
      <p:pic>
        <p:nvPicPr>
          <p:cNvPr id="369668" name="Picture 4" descr="FIG7-13"/>
          <p:cNvPicPr>
            <a:picLocks noChangeAspect="1" noChangeArrowheads="1"/>
          </p:cNvPicPr>
          <p:nvPr/>
        </p:nvPicPr>
        <p:blipFill>
          <a:blip r:embed="rId3">
            <a:extLst>
              <a:ext uri="{28A0092B-C50C-407E-A947-70E740481C1C}">
                <a14:useLocalDpi xmlns:a14="http://schemas.microsoft.com/office/drawing/2010/main" val="0"/>
              </a:ext>
            </a:extLst>
          </a:blip>
          <a:srcRect l="16856" t="12500" r="8095" b="7143"/>
          <a:stretch>
            <a:fillRect/>
          </a:stretch>
        </p:blipFill>
        <p:spPr bwMode="auto">
          <a:xfrm>
            <a:off x="2286000" y="2057400"/>
            <a:ext cx="6858000" cy="4648200"/>
          </a:xfrm>
          <a:prstGeom prst="rect">
            <a:avLst/>
          </a:prstGeom>
          <a:noFill/>
          <a:extLst>
            <a:ext uri="{909E8E84-426E-40DD-AFC4-6F175D3DCCD1}">
              <a14:hiddenFill xmlns:a14="http://schemas.microsoft.com/office/drawing/2010/main">
                <a:solidFill>
                  <a:srgbClr val="FFFFFF"/>
                </a:solidFill>
              </a14:hiddenFill>
            </a:ext>
          </a:extLst>
        </p:spPr>
      </p:pic>
      <p:sp>
        <p:nvSpPr>
          <p:cNvPr id="369670" name="Text Box 6"/>
          <p:cNvSpPr txBox="1">
            <a:spLocks noChangeArrowheads="1"/>
          </p:cNvSpPr>
          <p:nvPr/>
        </p:nvSpPr>
        <p:spPr bwMode="auto">
          <a:xfrm>
            <a:off x="1127125" y="1458913"/>
            <a:ext cx="3740150"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ea typeface="宋体" panose="02010600030101010101" pitchFamily="2" charset="-122"/>
              </a:rPr>
              <a:t>将所有用例都分配给一个处理器</a:t>
            </a:r>
          </a:p>
          <a:p>
            <a:r>
              <a:rPr lang="zh-CN" altLang="en-US">
                <a:ea typeface="宋体" panose="02010600030101010101" pitchFamily="2" charset="-122"/>
              </a:rPr>
              <a:t>将整个数据库也分配这个处理器</a:t>
            </a:r>
          </a:p>
          <a:p>
            <a:r>
              <a:rPr lang="zh-CN" altLang="en-US">
                <a:solidFill>
                  <a:srgbClr val="0066FF"/>
                </a:solidFill>
                <a:ea typeface="宋体" panose="02010600030101010101" pitchFamily="2" charset="-122"/>
              </a:rPr>
              <a:t>集中式单处理器系统</a:t>
            </a:r>
          </a:p>
        </p:txBody>
      </p:sp>
    </p:spTree>
  </p:cSld>
  <p:clrMapOvr>
    <a:masterClrMapping/>
  </p:clrMapOvr>
  <p:transition>
    <p:cover dir="r"/>
  </p:transition>
</p:sld>
</file>

<file path=ppt/slides/slide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71714" name="Rectangle 2"/>
          <p:cNvSpPr>
            <a:spLocks noGrp="1" noChangeArrowheads="1"/>
          </p:cNvSpPr>
          <p:nvPr>
            <p:ph type="title"/>
          </p:nvPr>
        </p:nvSpPr>
        <p:spPr>
          <a:xfrm>
            <a:off x="1143000" y="152400"/>
            <a:ext cx="7543800" cy="1066800"/>
          </a:xfrm>
        </p:spPr>
        <p:txBody>
          <a:bodyPr/>
          <a:lstStyle/>
          <a:p>
            <a:r>
              <a:rPr lang="en-US" altLang="zh-CN">
                <a:ea typeface="宋体" panose="02010600030101010101" pitchFamily="2" charset="-122"/>
              </a:rPr>
              <a:t>Alternative B </a:t>
            </a:r>
            <a:r>
              <a:rPr lang="en-US" altLang="zh-CN">
                <a:ea typeface="宋体" panose="02010600030101010101" pitchFamily="2" charset="-122"/>
                <a:cs typeface="Tahoma" panose="020B0604030504040204" pitchFamily="34" charset="0"/>
              </a:rPr>
              <a:t>–</a:t>
            </a:r>
            <a:r>
              <a:rPr lang="en-US" altLang="zh-CN">
                <a:ea typeface="宋体" panose="02010600030101010101" pitchFamily="2" charset="-122"/>
              </a:rPr>
              <a:t> </a:t>
            </a:r>
            <a:br>
              <a:rPr lang="en-US" altLang="zh-CN">
                <a:ea typeface="宋体" panose="02010600030101010101" pitchFamily="2" charset="-122"/>
              </a:rPr>
            </a:br>
            <a:r>
              <a:rPr lang="en-US" altLang="zh-CN">
                <a:ea typeface="宋体" panose="02010600030101010101" pitchFamily="2" charset="-122"/>
              </a:rPr>
              <a:t>Public University System</a:t>
            </a:r>
          </a:p>
        </p:txBody>
      </p:sp>
      <p:sp>
        <p:nvSpPr>
          <p:cNvPr id="371715" name="Rectangle 3"/>
          <p:cNvSpPr>
            <a:spLocks noGrp="1" noChangeArrowheads="1"/>
          </p:cNvSpPr>
          <p:nvPr>
            <p:ph type="body" idx="1"/>
          </p:nvPr>
        </p:nvSpPr>
        <p:spPr>
          <a:xfrm>
            <a:off x="1371600" y="1447800"/>
            <a:ext cx="7391400" cy="4525963"/>
          </a:xfrm>
        </p:spPr>
        <p:txBody>
          <a:bodyPr/>
          <a:lstStyle/>
          <a:p>
            <a:pPr marL="457200" indent="-457200">
              <a:buFontTx/>
              <a:buNone/>
            </a:pPr>
            <a:r>
              <a:rPr lang="en-US" altLang="zh-CN">
                <a:solidFill>
                  <a:schemeClr val="bg1"/>
                </a:solidFill>
                <a:ea typeface="宋体" panose="02010600030101010101" pitchFamily="2" charset="-122"/>
              </a:rPr>
              <a:t>.</a:t>
            </a:r>
          </a:p>
        </p:txBody>
      </p:sp>
      <p:pic>
        <p:nvPicPr>
          <p:cNvPr id="371716" name="Picture 4" descr="FIG7-14"/>
          <p:cNvPicPr>
            <a:picLocks noChangeAspect="1" noChangeArrowheads="1"/>
          </p:cNvPicPr>
          <p:nvPr/>
        </p:nvPicPr>
        <p:blipFill>
          <a:blip r:embed="rId3">
            <a:extLst>
              <a:ext uri="{28A0092B-C50C-407E-A947-70E740481C1C}">
                <a14:useLocalDpi xmlns:a14="http://schemas.microsoft.com/office/drawing/2010/main" val="0"/>
              </a:ext>
            </a:extLst>
          </a:blip>
          <a:srcRect l="9315" t="12573" r="10075" b="7310"/>
          <a:stretch>
            <a:fillRect/>
          </a:stretch>
        </p:blipFill>
        <p:spPr bwMode="auto">
          <a:xfrm>
            <a:off x="1676400" y="2278063"/>
            <a:ext cx="7086600" cy="4579937"/>
          </a:xfrm>
          <a:prstGeom prst="rect">
            <a:avLst/>
          </a:prstGeom>
          <a:noFill/>
          <a:extLst>
            <a:ext uri="{909E8E84-426E-40DD-AFC4-6F175D3DCCD1}">
              <a14:hiddenFill xmlns:a14="http://schemas.microsoft.com/office/drawing/2010/main">
                <a:solidFill>
                  <a:srgbClr val="FFFFFF"/>
                </a:solidFill>
              </a14:hiddenFill>
            </a:ext>
          </a:extLst>
        </p:spPr>
      </p:pic>
      <p:sp>
        <p:nvSpPr>
          <p:cNvPr id="371718" name="Text Box 6"/>
          <p:cNvSpPr txBox="1">
            <a:spLocks noChangeArrowheads="1"/>
          </p:cNvSpPr>
          <p:nvPr/>
        </p:nvSpPr>
        <p:spPr bwMode="auto">
          <a:xfrm>
            <a:off x="1066800" y="1560513"/>
            <a:ext cx="6172200" cy="2014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1800">
                <a:solidFill>
                  <a:srgbClr val="0066FF"/>
                </a:solidFill>
                <a:ea typeface="宋体" panose="02010600030101010101" pitchFamily="2" charset="-122"/>
              </a:rPr>
              <a:t>将基本用例分配给两种处理器</a:t>
            </a:r>
          </a:p>
          <a:p>
            <a:r>
              <a:rPr lang="zh-CN" altLang="en-US" sz="1800">
                <a:ea typeface="宋体" panose="02010600030101010101" pitchFamily="2" charset="-122"/>
              </a:rPr>
              <a:t>将提交计划用例分配给系办的处理器，其他的分配给一个集中处理器</a:t>
            </a:r>
          </a:p>
          <a:p>
            <a:r>
              <a:rPr lang="zh-CN" altLang="en-US" sz="1800">
                <a:ea typeface="宋体" panose="02010600030101010101" pitchFamily="2" charset="-122"/>
              </a:rPr>
              <a:t>将数据库分配给一个处理器</a:t>
            </a:r>
          </a:p>
          <a:p>
            <a:r>
              <a:rPr lang="zh-CN" altLang="en-US" sz="1800">
                <a:solidFill>
                  <a:srgbClr val="0066FF"/>
                </a:solidFill>
                <a:ea typeface="宋体" panose="02010600030101010101" pitchFamily="2" charset="-122"/>
              </a:rPr>
              <a:t>一个数据库服务器</a:t>
            </a:r>
          </a:p>
          <a:p>
            <a:r>
              <a:rPr lang="zh-CN" altLang="en-US" sz="1800">
                <a:solidFill>
                  <a:srgbClr val="0066FF"/>
                </a:solidFill>
                <a:ea typeface="宋体" panose="02010600030101010101" pitchFamily="2" charset="-122"/>
              </a:rPr>
              <a:t>各系办一台本地微机</a:t>
            </a:r>
          </a:p>
          <a:p>
            <a:endParaRPr lang="zh-CN" altLang="en-US" sz="1800">
              <a:solidFill>
                <a:srgbClr val="0066FF"/>
              </a:solidFill>
              <a:ea typeface="宋体" panose="02010600030101010101" pitchFamily="2" charset="-122"/>
            </a:endParaRPr>
          </a:p>
        </p:txBody>
      </p:sp>
    </p:spTree>
  </p:cSld>
  <p:clrMapOvr>
    <a:masterClrMapping/>
  </p:clrMapOvr>
  <p:transition>
    <p:cover dir="r"/>
  </p:transition>
</p:sld>
</file>

<file path=ppt/slides/slide1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73762" name="Rectangle 2"/>
          <p:cNvSpPr>
            <a:spLocks noGrp="1" noChangeArrowheads="1"/>
          </p:cNvSpPr>
          <p:nvPr>
            <p:ph type="title"/>
          </p:nvPr>
        </p:nvSpPr>
        <p:spPr>
          <a:xfrm>
            <a:off x="1143000" y="228600"/>
            <a:ext cx="7543800" cy="1066800"/>
          </a:xfrm>
        </p:spPr>
        <p:txBody>
          <a:bodyPr/>
          <a:lstStyle/>
          <a:p>
            <a:r>
              <a:rPr lang="en-US" altLang="zh-CN">
                <a:ea typeface="宋体" panose="02010600030101010101" pitchFamily="2" charset="-122"/>
              </a:rPr>
              <a:t>Alternative C </a:t>
            </a:r>
            <a:r>
              <a:rPr lang="en-US" altLang="zh-CN">
                <a:ea typeface="宋体" panose="02010600030101010101" pitchFamily="2" charset="-122"/>
                <a:cs typeface="Tahoma" panose="020B0604030504040204" pitchFamily="34" charset="0"/>
              </a:rPr>
              <a:t>–</a:t>
            </a:r>
            <a:r>
              <a:rPr lang="en-US" altLang="zh-CN">
                <a:ea typeface="宋体" panose="02010600030101010101" pitchFamily="2" charset="-122"/>
              </a:rPr>
              <a:t> </a:t>
            </a:r>
            <a:br>
              <a:rPr lang="en-US" altLang="zh-CN">
                <a:ea typeface="宋体" panose="02010600030101010101" pitchFamily="2" charset="-122"/>
              </a:rPr>
            </a:br>
            <a:r>
              <a:rPr lang="en-US" altLang="zh-CN">
                <a:ea typeface="宋体" panose="02010600030101010101" pitchFamily="2" charset="-122"/>
              </a:rPr>
              <a:t>Public University System</a:t>
            </a:r>
          </a:p>
        </p:txBody>
      </p:sp>
      <p:sp>
        <p:nvSpPr>
          <p:cNvPr id="373763" name="Rectangle 3"/>
          <p:cNvSpPr>
            <a:spLocks noGrp="1" noChangeArrowheads="1"/>
          </p:cNvSpPr>
          <p:nvPr>
            <p:ph type="body" idx="1"/>
          </p:nvPr>
        </p:nvSpPr>
        <p:spPr>
          <a:xfrm>
            <a:off x="1371600" y="1447800"/>
            <a:ext cx="7391400" cy="4525963"/>
          </a:xfrm>
        </p:spPr>
        <p:txBody>
          <a:bodyPr/>
          <a:lstStyle/>
          <a:p>
            <a:pPr marL="457200" indent="-457200">
              <a:buFontTx/>
              <a:buNone/>
            </a:pPr>
            <a:r>
              <a:rPr lang="en-US" altLang="zh-CN">
                <a:solidFill>
                  <a:schemeClr val="bg1"/>
                </a:solidFill>
                <a:ea typeface="宋体" panose="02010600030101010101" pitchFamily="2" charset="-122"/>
              </a:rPr>
              <a:t>.</a:t>
            </a:r>
          </a:p>
        </p:txBody>
      </p:sp>
      <p:pic>
        <p:nvPicPr>
          <p:cNvPr id="373764" name="Picture 4" descr="FIG7-15"/>
          <p:cNvPicPr>
            <a:picLocks noChangeAspect="1" noChangeArrowheads="1"/>
          </p:cNvPicPr>
          <p:nvPr/>
        </p:nvPicPr>
        <p:blipFill>
          <a:blip r:embed="rId3" cstate="print">
            <a:extLst>
              <a:ext uri="{28A0092B-C50C-407E-A947-70E740481C1C}">
                <a14:useLocalDpi xmlns:a14="http://schemas.microsoft.com/office/drawing/2010/main" val="0"/>
              </a:ext>
            </a:extLst>
          </a:blip>
          <a:srcRect l="15465" t="10513" r="15465" b="7948"/>
          <a:stretch>
            <a:fillRect/>
          </a:stretch>
        </p:blipFill>
        <p:spPr bwMode="auto">
          <a:xfrm>
            <a:off x="3124200" y="1752600"/>
            <a:ext cx="5638800" cy="4953000"/>
          </a:xfrm>
          <a:prstGeom prst="rect">
            <a:avLst/>
          </a:prstGeom>
          <a:noFill/>
          <a:extLst>
            <a:ext uri="{909E8E84-426E-40DD-AFC4-6F175D3DCCD1}">
              <a14:hiddenFill xmlns:a14="http://schemas.microsoft.com/office/drawing/2010/main">
                <a:solidFill>
                  <a:srgbClr val="FFFFFF"/>
                </a:solidFill>
              </a14:hiddenFill>
            </a:ext>
          </a:extLst>
        </p:spPr>
      </p:pic>
      <p:sp>
        <p:nvSpPr>
          <p:cNvPr id="373766" name="Text Box 6"/>
          <p:cNvSpPr txBox="1">
            <a:spLocks noChangeArrowheads="1"/>
          </p:cNvSpPr>
          <p:nvPr/>
        </p:nvSpPr>
        <p:spPr bwMode="auto">
          <a:xfrm>
            <a:off x="1127125" y="1560513"/>
            <a:ext cx="4070350" cy="915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800">
                <a:ea typeface="宋体" panose="02010600030101010101" pitchFamily="2" charset="-122"/>
              </a:rPr>
              <a:t>将所有用例分配给一个处理器</a:t>
            </a:r>
          </a:p>
          <a:p>
            <a:r>
              <a:rPr lang="zh-CN" altLang="en-US" sz="1800">
                <a:ea typeface="宋体" panose="02010600030101010101" pitchFamily="2" charset="-122"/>
              </a:rPr>
              <a:t>数据库分配给一个专用的数据库处理器</a:t>
            </a:r>
          </a:p>
          <a:p>
            <a:r>
              <a:rPr lang="zh-CN" altLang="en-US" sz="1800">
                <a:solidFill>
                  <a:srgbClr val="0066FF"/>
                </a:solidFill>
                <a:ea typeface="宋体" panose="02010600030101010101" pitchFamily="2" charset="-122"/>
              </a:rPr>
              <a:t>双处理器系统</a:t>
            </a:r>
          </a:p>
        </p:txBody>
      </p:sp>
    </p:spTree>
  </p:cSld>
  <p:clrMapOvr>
    <a:masterClrMapping/>
  </p:clrMapOvr>
  <p:transition>
    <p:cover dir="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8434" name="Rectangle 2"/>
          <p:cNvSpPr>
            <a:spLocks noGrp="1" noChangeArrowheads="1"/>
          </p:cNvSpPr>
          <p:nvPr>
            <p:ph type="title"/>
          </p:nvPr>
        </p:nvSpPr>
        <p:spPr/>
        <p:txBody>
          <a:bodyPr/>
          <a:lstStyle/>
          <a:p>
            <a:endParaRPr lang="zh-CN" altLang="en-US">
              <a:ea typeface="宋体" panose="02010600030101010101" pitchFamily="2" charset="-122"/>
            </a:endParaRPr>
          </a:p>
        </p:txBody>
      </p:sp>
      <p:sp>
        <p:nvSpPr>
          <p:cNvPr id="658435" name="Rectangle 3"/>
          <p:cNvSpPr>
            <a:spLocks noGrp="1" noChangeArrowheads="1"/>
          </p:cNvSpPr>
          <p:nvPr>
            <p:ph type="body" idx="1"/>
          </p:nvPr>
        </p:nvSpPr>
        <p:spPr/>
        <p:txBody>
          <a:bodyPr/>
          <a:lstStyle/>
          <a:p>
            <a:pPr>
              <a:buFontTx/>
              <a:buNone/>
            </a:pPr>
            <a:r>
              <a:rPr lang="en-US" altLang="zh-CN">
                <a:ea typeface="宋体" panose="02010600030101010101" pitchFamily="2" charset="-122"/>
              </a:rPr>
              <a:t>A </a:t>
            </a:r>
            <a:r>
              <a:rPr lang="zh-CN" altLang="en-US">
                <a:ea typeface="宋体" panose="02010600030101010101" pitchFamily="2" charset="-122"/>
              </a:rPr>
              <a:t>最简单，直接；高峰时可能会有资源争夺</a:t>
            </a:r>
          </a:p>
          <a:p>
            <a:pPr>
              <a:buFontTx/>
              <a:buNone/>
            </a:pPr>
            <a:r>
              <a:rPr lang="en-US" altLang="zh-CN">
                <a:ea typeface="宋体" panose="02010600030101010101" pitchFamily="2" charset="-122"/>
              </a:rPr>
              <a:t>B </a:t>
            </a:r>
            <a:r>
              <a:rPr lang="zh-CN" altLang="en-US">
                <a:ea typeface="宋体" panose="02010600030101010101" pitchFamily="2" charset="-122"/>
              </a:rPr>
              <a:t>提供一些本地处理独立性。但多微机使成本高</a:t>
            </a:r>
          </a:p>
          <a:p>
            <a:pPr>
              <a:buFontTx/>
              <a:buNone/>
            </a:pPr>
            <a:r>
              <a:rPr lang="en-US" altLang="zh-CN">
                <a:ea typeface="宋体" panose="02010600030101010101" pitchFamily="2" charset="-122"/>
              </a:rPr>
              <a:t>C </a:t>
            </a:r>
            <a:r>
              <a:rPr lang="zh-CN" altLang="en-US">
                <a:ea typeface="宋体" panose="02010600030101010101" pitchFamily="2" charset="-122"/>
              </a:rPr>
              <a:t>优势是</a:t>
            </a:r>
            <a:r>
              <a:rPr lang="en-US" altLang="zh-CN">
                <a:ea typeface="宋体" panose="02010600030101010101" pitchFamily="2" charset="-122"/>
              </a:rPr>
              <a:t>2</a:t>
            </a:r>
            <a:r>
              <a:rPr lang="zh-CN" altLang="en-US">
                <a:ea typeface="宋体" panose="02010600030101010101" pitchFamily="2" charset="-122"/>
              </a:rPr>
              <a:t>台处理器，紧急情况下也可以及时备份。</a:t>
            </a:r>
          </a:p>
          <a:p>
            <a:pPr>
              <a:buFontTx/>
              <a:buNone/>
            </a:pPr>
            <a:r>
              <a:rPr lang="zh-CN" altLang="en-US">
                <a:ea typeface="宋体" panose="02010600030101010101" pitchFamily="2" charset="-122"/>
              </a:rPr>
              <a:t>方案选择取决于成本－效益分析和硬件的选择。</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2434" name="Rectangle 2"/>
          <p:cNvSpPr>
            <a:spLocks noGrp="1" noChangeArrowheads="1"/>
          </p:cNvSpPr>
          <p:nvPr>
            <p:ph type="title"/>
          </p:nvPr>
        </p:nvSpPr>
        <p:spPr/>
        <p:txBody>
          <a:bodyPr/>
          <a:lstStyle/>
          <a:p>
            <a:r>
              <a:rPr lang="zh-CN" altLang="en-US" sz="3200">
                <a:ea typeface="宋体" panose="02010600030101010101" pitchFamily="2" charset="-122"/>
              </a:rPr>
              <a:t/>
            </a:r>
            <a:br>
              <a:rPr lang="zh-CN" altLang="en-US" sz="3200">
                <a:ea typeface="宋体" panose="02010600030101010101" pitchFamily="2" charset="-122"/>
              </a:rPr>
            </a:br>
            <a:r>
              <a:rPr lang="en-US" altLang="zh-CN" sz="3200">
                <a:ea typeface="宋体" panose="02010600030101010101" pitchFamily="2" charset="-122"/>
              </a:rPr>
              <a:t> OOP</a:t>
            </a:r>
            <a:r>
              <a:rPr lang="zh-CN" altLang="en-US" sz="3200">
                <a:ea typeface="宋体" panose="02010600030101010101" pitchFamily="2" charset="-122"/>
              </a:rPr>
              <a:t>面向对象程序设计</a:t>
            </a:r>
          </a:p>
        </p:txBody>
      </p:sp>
      <p:sp>
        <p:nvSpPr>
          <p:cNvPr id="402435" name="Rectangle 3"/>
          <p:cNvSpPr>
            <a:spLocks noGrp="1" noChangeArrowheads="1"/>
          </p:cNvSpPr>
          <p:nvPr>
            <p:ph type="body" idx="1"/>
          </p:nvPr>
        </p:nvSpPr>
        <p:spPr/>
        <p:txBody>
          <a:bodyPr/>
          <a:lstStyle/>
          <a:p>
            <a:r>
              <a:rPr lang="en-US" altLang="zh-CN">
                <a:solidFill>
                  <a:schemeClr val="tx1"/>
                </a:solidFill>
                <a:ea typeface="宋体" panose="02010600030101010101" pitchFamily="2" charset="-122"/>
              </a:rPr>
              <a:t>The principal task of object-oriented program design is to </a:t>
            </a:r>
            <a:r>
              <a:rPr lang="en-US" altLang="zh-CN">
                <a:ea typeface="宋体" panose="02010600030101010101" pitchFamily="2" charset="-122"/>
              </a:rPr>
              <a:t>assign responsibilities to classes</a:t>
            </a:r>
            <a:r>
              <a:rPr lang="en-US" altLang="zh-CN">
                <a:solidFill>
                  <a:schemeClr val="tx1"/>
                </a:solidFill>
                <a:ea typeface="宋体" panose="02010600030101010101" pitchFamily="2" charset="-122"/>
              </a:rPr>
              <a:t>.</a:t>
            </a:r>
            <a:br>
              <a:rPr lang="en-US" altLang="zh-CN">
                <a:solidFill>
                  <a:schemeClr val="tx1"/>
                </a:solidFill>
                <a:ea typeface="宋体" panose="02010600030101010101" pitchFamily="2" charset="-122"/>
              </a:rPr>
            </a:br>
            <a:endParaRPr lang="en-US" altLang="zh-CN">
              <a:ea typeface="宋体" panose="02010600030101010101" pitchFamily="2" charset="-122"/>
            </a:endParaRPr>
          </a:p>
          <a:p>
            <a:r>
              <a:rPr lang="en-US" altLang="zh-CN">
                <a:ea typeface="宋体" panose="02010600030101010101" pitchFamily="2" charset="-122"/>
              </a:rPr>
              <a:t>OOP</a:t>
            </a:r>
            <a:r>
              <a:rPr lang="zh-CN" altLang="en-US">
                <a:ea typeface="宋体" panose="02010600030101010101" pitchFamily="2" charset="-122"/>
              </a:rPr>
              <a:t>的主要任务是为类分配职责</a:t>
            </a:r>
            <a:r>
              <a:rPr lang="en-US" altLang="zh-CN">
                <a:ea typeface="宋体" panose="02010600030101010101" pitchFamily="2" charset="-122"/>
              </a:rPr>
              <a:t>Responsibilities</a:t>
            </a:r>
            <a:endParaRPr lang="zh-CN" altLang="en-US">
              <a:ea typeface="宋体" panose="02010600030101010101" pitchFamily="2" charset="-122"/>
            </a:endParaRPr>
          </a:p>
          <a:p>
            <a:endParaRPr lang="en-US" altLang="zh-CN">
              <a:ea typeface="宋体" panose="02010600030101010101" pitchFamily="2" charset="-122"/>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4482" name="Rectangle 2"/>
          <p:cNvSpPr>
            <a:spLocks noGrp="1" noChangeArrowheads="1"/>
          </p:cNvSpPr>
          <p:nvPr>
            <p:ph type="title"/>
          </p:nvPr>
        </p:nvSpPr>
        <p:spPr>
          <a:xfrm>
            <a:off x="1219200" y="274638"/>
            <a:ext cx="7391400" cy="1020762"/>
          </a:xfrm>
        </p:spPr>
        <p:txBody>
          <a:bodyPr/>
          <a:lstStyle/>
          <a:p>
            <a:r>
              <a:rPr lang="en-US" altLang="zh-CN">
                <a:ea typeface="宋体" panose="02010600030101010101" pitchFamily="2" charset="-122"/>
              </a:rPr>
              <a:t>Responsibilities</a:t>
            </a:r>
          </a:p>
        </p:txBody>
      </p:sp>
      <p:sp>
        <p:nvSpPr>
          <p:cNvPr id="404483" name="Rectangle 3"/>
          <p:cNvSpPr>
            <a:spLocks noGrp="1" noChangeArrowheads="1"/>
          </p:cNvSpPr>
          <p:nvPr>
            <p:ph type="body" idx="1"/>
          </p:nvPr>
        </p:nvSpPr>
        <p:spPr>
          <a:xfrm>
            <a:off x="1219200" y="1676400"/>
            <a:ext cx="7391400" cy="4525963"/>
          </a:xfrm>
        </p:spPr>
        <p:txBody>
          <a:bodyPr/>
          <a:lstStyle/>
          <a:p>
            <a:pPr marL="574675" indent="-574675">
              <a:buFontTx/>
              <a:buNone/>
            </a:pPr>
            <a:endParaRPr lang="en-US" altLang="zh-CN" sz="1200">
              <a:solidFill>
                <a:schemeClr val="tx1"/>
              </a:solidFill>
              <a:ea typeface="宋体" panose="02010600030101010101" pitchFamily="2" charset="-122"/>
            </a:endParaRPr>
          </a:p>
          <a:p>
            <a:pPr marL="574675" indent="-574675">
              <a:buFontTx/>
              <a:buNone/>
            </a:pPr>
            <a:r>
              <a:rPr lang="en-US" altLang="zh-CN" sz="2800">
                <a:solidFill>
                  <a:schemeClr val="tx1"/>
                </a:solidFill>
                <a:ea typeface="宋体" panose="02010600030101010101" pitchFamily="2" charset="-122"/>
              </a:rPr>
              <a:t>A </a:t>
            </a:r>
            <a:r>
              <a:rPr lang="en-US" altLang="zh-CN" sz="2800">
                <a:ea typeface="宋体" panose="02010600030101010101" pitchFamily="2" charset="-122"/>
              </a:rPr>
              <a:t>responsibility</a:t>
            </a:r>
            <a:r>
              <a:rPr lang="en-US" altLang="zh-CN" sz="2800">
                <a:solidFill>
                  <a:schemeClr val="tx1"/>
                </a:solidFill>
                <a:ea typeface="宋体" panose="02010600030101010101" pitchFamily="2" charset="-122"/>
              </a:rPr>
              <a:t> is an obligation of an  object to other objects.</a:t>
            </a:r>
          </a:p>
          <a:p>
            <a:pPr marL="574675" indent="-574675">
              <a:buFontTx/>
              <a:buNone/>
            </a:pPr>
            <a:endParaRPr lang="en-US" altLang="zh-CN" sz="2800">
              <a:solidFill>
                <a:schemeClr val="tx1"/>
              </a:solidFill>
              <a:ea typeface="宋体" panose="02010600030101010101" pitchFamily="2" charset="-122"/>
            </a:endParaRPr>
          </a:p>
          <a:p>
            <a:pPr marL="574675" indent="-574675">
              <a:buFontTx/>
              <a:buNone/>
            </a:pPr>
            <a:r>
              <a:rPr lang="zh-CN" altLang="en-US" sz="2800">
                <a:solidFill>
                  <a:schemeClr val="tx1"/>
                </a:solidFill>
                <a:ea typeface="宋体" panose="02010600030101010101" pitchFamily="2" charset="-122"/>
              </a:rPr>
              <a:t>职责是对象对其他对象的义务</a:t>
            </a: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626" name="Rectangle 2"/>
          <p:cNvSpPr>
            <a:spLocks noGrp="1" noChangeArrowheads="1"/>
          </p:cNvSpPr>
          <p:nvPr>
            <p:ph type="title"/>
          </p:nvPr>
        </p:nvSpPr>
        <p:spPr>
          <a:xfrm>
            <a:off x="1143000" y="228600"/>
            <a:ext cx="7772400" cy="1066800"/>
          </a:xfrm>
        </p:spPr>
        <p:txBody>
          <a:bodyPr/>
          <a:lstStyle/>
          <a:p>
            <a:r>
              <a:rPr lang="en-US" altLang="zh-CN">
                <a:ea typeface="宋体" panose="02010600030101010101" pitchFamily="2" charset="-122"/>
              </a:rPr>
              <a:t>Models and Techniques of </a:t>
            </a:r>
            <a:br>
              <a:rPr lang="en-US" altLang="zh-CN">
                <a:ea typeface="宋体" panose="02010600030101010101" pitchFamily="2" charset="-122"/>
              </a:rPr>
            </a:br>
            <a:r>
              <a:rPr lang="en-US" altLang="zh-CN">
                <a:ea typeface="宋体" panose="02010600030101010101" pitchFamily="2" charset="-122"/>
              </a:rPr>
              <a:t>Object-Oriented Program Design</a:t>
            </a:r>
          </a:p>
        </p:txBody>
      </p:sp>
      <p:sp>
        <p:nvSpPr>
          <p:cNvPr id="410627" name="Rectangle 3"/>
          <p:cNvSpPr>
            <a:spLocks noGrp="1" noChangeArrowheads="1"/>
          </p:cNvSpPr>
          <p:nvPr>
            <p:ph type="body" idx="1"/>
          </p:nvPr>
        </p:nvSpPr>
        <p:spPr>
          <a:xfrm>
            <a:off x="1295400" y="1676400"/>
            <a:ext cx="7162800" cy="5562600"/>
          </a:xfrm>
        </p:spPr>
        <p:txBody>
          <a:bodyPr/>
          <a:lstStyle/>
          <a:p>
            <a:pPr marL="339725" indent="-339725"/>
            <a:r>
              <a:rPr lang="en-US" altLang="zh-CN" sz="2800">
                <a:solidFill>
                  <a:schemeClr val="tx1"/>
                </a:solidFill>
                <a:ea typeface="宋体" panose="02010600030101010101" pitchFamily="2" charset="-122"/>
              </a:rPr>
              <a:t>Class diagram </a:t>
            </a:r>
            <a:r>
              <a:rPr lang="zh-CN" altLang="en-US" sz="2800">
                <a:solidFill>
                  <a:schemeClr val="tx1"/>
                </a:solidFill>
                <a:ea typeface="宋体" panose="02010600030101010101" pitchFamily="2" charset="-122"/>
              </a:rPr>
              <a:t>类图</a:t>
            </a:r>
          </a:p>
          <a:p>
            <a:pPr marL="339725" indent="-339725">
              <a:buFontTx/>
              <a:buNone/>
            </a:pPr>
            <a:endParaRPr lang="en-US" altLang="zh-CN" sz="2800">
              <a:solidFill>
                <a:schemeClr val="tx1"/>
              </a:solidFill>
              <a:ea typeface="宋体" panose="02010600030101010101" pitchFamily="2" charset="-122"/>
            </a:endParaRPr>
          </a:p>
          <a:p>
            <a:pPr marL="339725" indent="-339725" eaLnBrk="0" hangingPunct="0">
              <a:spcBef>
                <a:spcPct val="0"/>
              </a:spcBef>
            </a:pPr>
            <a:r>
              <a:rPr lang="en-US" altLang="zh-CN" sz="2800">
                <a:solidFill>
                  <a:schemeClr val="tx1"/>
                </a:solidFill>
                <a:ea typeface="宋体" panose="02010600030101010101" pitchFamily="2" charset="-122"/>
              </a:rPr>
              <a:t>Interaction diagrams  </a:t>
            </a:r>
            <a:r>
              <a:rPr lang="zh-CN" altLang="en-US" sz="2800">
                <a:solidFill>
                  <a:schemeClr val="tx1"/>
                </a:solidFill>
                <a:ea typeface="宋体" panose="02010600030101010101" pitchFamily="2" charset="-122"/>
              </a:rPr>
              <a:t>交互图</a:t>
            </a:r>
          </a:p>
          <a:p>
            <a:pPr marL="1082675" lvl="1" indent="-393700" eaLnBrk="0" hangingPunct="0">
              <a:spcBef>
                <a:spcPct val="0"/>
              </a:spcBef>
              <a:buFontTx/>
              <a:buChar char="•"/>
            </a:pPr>
            <a:r>
              <a:rPr lang="en-US" altLang="zh-CN" b="1">
                <a:ea typeface="宋体" panose="02010600030101010101" pitchFamily="2" charset="-122"/>
              </a:rPr>
              <a:t>Collaboration diagram</a:t>
            </a:r>
          </a:p>
          <a:p>
            <a:pPr marL="1082675" lvl="1" indent="-393700" eaLnBrk="0" hangingPunct="0">
              <a:spcBef>
                <a:spcPct val="0"/>
              </a:spcBef>
              <a:buFontTx/>
              <a:buChar char="•"/>
            </a:pPr>
            <a:r>
              <a:rPr lang="en-US" altLang="zh-CN" b="1">
                <a:ea typeface="宋体" panose="02010600030101010101" pitchFamily="2" charset="-122"/>
              </a:rPr>
              <a:t>Sequence diagram</a:t>
            </a:r>
          </a:p>
          <a:p>
            <a:pPr marL="339725" indent="-339725" eaLnBrk="0" hangingPunct="0">
              <a:spcBef>
                <a:spcPct val="0"/>
              </a:spcBef>
              <a:buFontTx/>
              <a:buNone/>
            </a:pPr>
            <a:endParaRPr lang="en-US" altLang="zh-CN" sz="2800" b="0">
              <a:solidFill>
                <a:schemeClr val="tx1"/>
              </a:solidFill>
              <a:ea typeface="宋体" panose="02010600030101010101" pitchFamily="2" charset="-122"/>
            </a:endParaRPr>
          </a:p>
          <a:p>
            <a:pPr marL="339725" indent="-339725" eaLnBrk="0" hangingPunct="0">
              <a:spcBef>
                <a:spcPct val="0"/>
              </a:spcBef>
            </a:pPr>
            <a:r>
              <a:rPr lang="en-US" altLang="zh-CN" sz="2800">
                <a:solidFill>
                  <a:schemeClr val="tx1"/>
                </a:solidFill>
                <a:ea typeface="宋体" panose="02010600030101010101" pitchFamily="2" charset="-122"/>
              </a:rPr>
              <a:t>Contract </a:t>
            </a:r>
            <a:r>
              <a:rPr lang="zh-CN" altLang="en-US" sz="2800">
                <a:solidFill>
                  <a:schemeClr val="tx1"/>
                </a:solidFill>
                <a:ea typeface="宋体" panose="02010600030101010101" pitchFamily="2" charset="-122"/>
              </a:rPr>
              <a:t>约定</a:t>
            </a:r>
          </a:p>
          <a:p>
            <a:pPr marL="339725" indent="-339725" eaLnBrk="0" hangingPunct="0">
              <a:spcBef>
                <a:spcPct val="0"/>
              </a:spcBef>
              <a:buFontTx/>
              <a:buNone/>
            </a:pPr>
            <a:endParaRPr lang="en-US" altLang="zh-CN" sz="2800">
              <a:solidFill>
                <a:schemeClr val="tx1"/>
              </a:solidFill>
              <a:ea typeface="宋体" panose="02010600030101010101" pitchFamily="2" charset="-122"/>
            </a:endParaRPr>
          </a:p>
          <a:p>
            <a:pPr marL="339725" indent="-339725" eaLnBrk="0" hangingPunct="0">
              <a:spcBef>
                <a:spcPct val="0"/>
              </a:spcBef>
            </a:pPr>
            <a:r>
              <a:rPr lang="en-US" altLang="zh-CN" sz="2800">
                <a:solidFill>
                  <a:schemeClr val="tx1"/>
                </a:solidFill>
                <a:ea typeface="宋体" panose="02010600030101010101" pitchFamily="2" charset="-122"/>
              </a:rPr>
              <a:t>Patterns </a:t>
            </a:r>
            <a:r>
              <a:rPr lang="zh-CN" altLang="en-US" sz="2800">
                <a:solidFill>
                  <a:schemeClr val="tx1"/>
                </a:solidFill>
                <a:ea typeface="宋体" panose="02010600030101010101" pitchFamily="2" charset="-122"/>
              </a:rPr>
              <a:t>模式</a:t>
            </a:r>
          </a:p>
          <a:p>
            <a:pPr marL="339725" indent="-339725" eaLnBrk="0" hangingPunct="0">
              <a:spcBef>
                <a:spcPct val="0"/>
              </a:spcBef>
            </a:pPr>
            <a:endParaRPr lang="en-US" altLang="zh-CN" sz="2800">
              <a:solidFill>
                <a:schemeClr val="tx1"/>
              </a:solidFill>
              <a:ea typeface="宋体" panose="02010600030101010101" pitchFamily="2" charset="-122"/>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4338" name="Rectangle 2"/>
          <p:cNvSpPr>
            <a:spLocks noGrp="1" noChangeArrowheads="1"/>
          </p:cNvSpPr>
          <p:nvPr>
            <p:ph type="title"/>
          </p:nvPr>
        </p:nvSpPr>
        <p:spPr/>
        <p:txBody>
          <a:bodyPr/>
          <a:lstStyle/>
          <a:p>
            <a:r>
              <a:rPr lang="en-US" altLang="zh-CN">
                <a:ea typeface="宋体" panose="02010600030101010101" pitchFamily="2" charset="-122"/>
              </a:rPr>
              <a:t>The Transition from </a:t>
            </a:r>
            <a:br>
              <a:rPr lang="en-US" altLang="zh-CN">
                <a:ea typeface="宋体" panose="02010600030101010101" pitchFamily="2" charset="-122"/>
              </a:rPr>
            </a:br>
            <a:r>
              <a:rPr lang="en-US" altLang="zh-CN">
                <a:ea typeface="宋体" panose="02010600030101010101" pitchFamily="2" charset="-122"/>
              </a:rPr>
              <a:t>Analysis to Design</a:t>
            </a:r>
          </a:p>
        </p:txBody>
      </p:sp>
      <p:sp>
        <p:nvSpPr>
          <p:cNvPr id="654339" name="Rectangle 3"/>
          <p:cNvSpPr>
            <a:spLocks noGrp="1" noChangeArrowheads="1"/>
          </p:cNvSpPr>
          <p:nvPr>
            <p:ph type="body" idx="1"/>
          </p:nvPr>
        </p:nvSpPr>
        <p:spPr>
          <a:xfrm>
            <a:off x="1447800" y="1874838"/>
            <a:ext cx="7162800" cy="4525962"/>
          </a:xfrm>
        </p:spPr>
        <p:txBody>
          <a:bodyPr/>
          <a:lstStyle/>
          <a:p>
            <a:pPr marL="574675" indent="-574675">
              <a:buFontTx/>
              <a:buNone/>
            </a:pPr>
            <a:r>
              <a:rPr lang="en-US" altLang="zh-CN" sz="2800">
                <a:solidFill>
                  <a:schemeClr val="tx1"/>
                </a:solidFill>
                <a:ea typeface="宋体" panose="02010600030101010101" pitchFamily="2" charset="-122"/>
              </a:rPr>
              <a:t>Analyst’s Viewpoint: Analysis </a:t>
            </a:r>
            <a:r>
              <a:rPr lang="en-US" altLang="zh-CN" sz="2800">
                <a:ea typeface="宋体" panose="02010600030101010101" pitchFamily="2" charset="-122"/>
              </a:rPr>
              <a:t>defines </a:t>
            </a:r>
            <a:br>
              <a:rPr lang="en-US" altLang="zh-CN" sz="2800">
                <a:ea typeface="宋体" panose="02010600030101010101" pitchFamily="2" charset="-122"/>
              </a:rPr>
            </a:br>
            <a:r>
              <a:rPr lang="en-US" altLang="zh-CN" sz="2800">
                <a:ea typeface="宋体" panose="02010600030101010101" pitchFamily="2" charset="-122"/>
              </a:rPr>
              <a:t>a problem</a:t>
            </a:r>
            <a:r>
              <a:rPr lang="en-US" altLang="zh-CN" sz="2800">
                <a:solidFill>
                  <a:schemeClr val="tx1"/>
                </a:solidFill>
                <a:ea typeface="宋体" panose="02010600030101010101" pitchFamily="2" charset="-122"/>
              </a:rPr>
              <a:t>.  It focuses on an essential description of what the system must do.</a:t>
            </a:r>
          </a:p>
          <a:p>
            <a:pPr marL="574675" indent="-574675">
              <a:buFontTx/>
              <a:buNone/>
            </a:pPr>
            <a:endParaRPr lang="en-US" altLang="zh-CN" sz="1200">
              <a:solidFill>
                <a:schemeClr val="tx1"/>
              </a:solidFill>
              <a:ea typeface="宋体" panose="02010600030101010101" pitchFamily="2" charset="-122"/>
            </a:endParaRPr>
          </a:p>
          <a:p>
            <a:pPr marL="574675" indent="-574675" eaLnBrk="0" hangingPunct="0">
              <a:spcBef>
                <a:spcPct val="0"/>
              </a:spcBef>
              <a:buFontTx/>
              <a:buNone/>
            </a:pPr>
            <a:r>
              <a:rPr lang="en-US" altLang="zh-CN" sz="2800">
                <a:solidFill>
                  <a:schemeClr val="tx1"/>
                </a:solidFill>
                <a:ea typeface="宋体" panose="02010600030101010101" pitchFamily="2" charset="-122"/>
              </a:rPr>
              <a:t>Designer’s Viewpoint: Analysis offers  </a:t>
            </a:r>
            <a:r>
              <a:rPr lang="en-US" altLang="zh-CN" sz="2800">
                <a:ea typeface="宋体" panose="02010600030101010101" pitchFamily="2" charset="-122"/>
              </a:rPr>
              <a:t>clues to a solution</a:t>
            </a:r>
            <a:r>
              <a:rPr lang="en-US" altLang="zh-CN" sz="2800">
                <a:solidFill>
                  <a:schemeClr val="tx1"/>
                </a:solidFill>
                <a:ea typeface="宋体" panose="02010600030101010101" pitchFamily="2" charset="-122"/>
              </a:rPr>
              <a:t> and to tests to determine whether a proposed design is satisfactory.  </a:t>
            </a:r>
          </a:p>
          <a:p>
            <a:pPr marL="574675" indent="-574675">
              <a:buFontTx/>
              <a:buNone/>
            </a:pPr>
            <a:endParaRPr lang="zh-CN" altLang="en-US" sz="2800">
              <a:solidFill>
                <a:schemeClr val="tx1"/>
              </a:solidFill>
              <a:ea typeface="宋体" panose="02010600030101010101" pitchFamily="2" charset="-122"/>
            </a:endParaRPr>
          </a:p>
        </p:txBody>
      </p:sp>
    </p:spTree>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2674" name="Rectangle 2"/>
          <p:cNvSpPr>
            <a:spLocks noGrp="1" noChangeArrowheads="1"/>
          </p:cNvSpPr>
          <p:nvPr>
            <p:ph type="title"/>
          </p:nvPr>
        </p:nvSpPr>
        <p:spPr/>
        <p:txBody>
          <a:bodyPr/>
          <a:lstStyle/>
          <a:p>
            <a:r>
              <a:rPr lang="en-US" altLang="zh-CN">
                <a:ea typeface="宋体" panose="02010600030101010101" pitchFamily="2" charset="-122"/>
              </a:rPr>
              <a:t>Interaction Diagrams</a:t>
            </a:r>
          </a:p>
        </p:txBody>
      </p:sp>
      <p:sp>
        <p:nvSpPr>
          <p:cNvPr id="412675" name="Rectangle 3"/>
          <p:cNvSpPr>
            <a:spLocks noGrp="1" noChangeArrowheads="1"/>
          </p:cNvSpPr>
          <p:nvPr>
            <p:ph type="body" idx="1"/>
          </p:nvPr>
        </p:nvSpPr>
        <p:spPr>
          <a:xfrm>
            <a:off x="1371600" y="1676400"/>
            <a:ext cx="7315200" cy="3459163"/>
          </a:xfrm>
        </p:spPr>
        <p:txBody>
          <a:bodyPr/>
          <a:lstStyle/>
          <a:p>
            <a:pPr marL="574675" indent="-574675">
              <a:lnSpc>
                <a:spcPct val="90000"/>
              </a:lnSpc>
              <a:buFontTx/>
              <a:buNone/>
            </a:pPr>
            <a:r>
              <a:rPr lang="en-US" altLang="zh-CN" sz="2400">
                <a:solidFill>
                  <a:schemeClr val="tx1"/>
                </a:solidFill>
                <a:ea typeface="宋体" panose="02010600030101010101" pitchFamily="2" charset="-122"/>
              </a:rPr>
              <a:t>An </a:t>
            </a:r>
            <a:r>
              <a:rPr lang="en-US" altLang="zh-CN" sz="2400">
                <a:ea typeface="宋体" panose="02010600030101010101" pitchFamily="2" charset="-122"/>
              </a:rPr>
              <a:t>interaction diagram</a:t>
            </a:r>
            <a:r>
              <a:rPr lang="en-US" altLang="zh-CN" sz="2400">
                <a:solidFill>
                  <a:schemeClr val="tx1"/>
                </a:solidFill>
                <a:ea typeface="宋体" panose="02010600030101010101" pitchFamily="2" charset="-122"/>
              </a:rPr>
              <a:t> depicts the messages between objects or classes in a program.  It shows </a:t>
            </a:r>
            <a:r>
              <a:rPr lang="en-US" altLang="zh-CN" sz="2400">
                <a:ea typeface="宋体" panose="02010600030101010101" pitchFamily="2" charset="-122"/>
              </a:rPr>
              <a:t>collaborations</a:t>
            </a:r>
            <a:r>
              <a:rPr lang="en-US" altLang="zh-CN" sz="2400">
                <a:solidFill>
                  <a:schemeClr val="tx1"/>
                </a:solidFill>
                <a:ea typeface="宋体" panose="02010600030101010101" pitchFamily="2" charset="-122"/>
              </a:rPr>
              <a:t> between objects. </a:t>
            </a:r>
          </a:p>
          <a:p>
            <a:pPr marL="574675" indent="-574675">
              <a:lnSpc>
                <a:spcPct val="90000"/>
              </a:lnSpc>
              <a:buFontTx/>
              <a:buNone/>
            </a:pPr>
            <a:r>
              <a:rPr lang="zh-CN" altLang="en-US" sz="2400">
                <a:solidFill>
                  <a:schemeClr val="tx1"/>
                </a:solidFill>
                <a:ea typeface="宋体" panose="02010600030101010101" pitchFamily="2" charset="-122"/>
              </a:rPr>
              <a:t>交互图描述程序中对象或类之间的消息。表示对象间的协作。</a:t>
            </a:r>
          </a:p>
          <a:p>
            <a:pPr marL="574675" indent="-574675">
              <a:lnSpc>
                <a:spcPct val="90000"/>
              </a:lnSpc>
              <a:buFontTx/>
              <a:buNone/>
            </a:pPr>
            <a:endParaRPr lang="en-US" altLang="zh-CN" sz="1000">
              <a:solidFill>
                <a:schemeClr val="tx1"/>
              </a:solidFill>
              <a:ea typeface="宋体" panose="02010600030101010101" pitchFamily="2" charset="-122"/>
            </a:endParaRPr>
          </a:p>
          <a:p>
            <a:pPr marL="574675" indent="-574675">
              <a:lnSpc>
                <a:spcPct val="90000"/>
              </a:lnSpc>
              <a:buFontTx/>
              <a:buNone/>
            </a:pPr>
            <a:r>
              <a:rPr lang="en-US" altLang="zh-CN" sz="2400">
                <a:solidFill>
                  <a:schemeClr val="tx1"/>
                </a:solidFill>
                <a:ea typeface="宋体" panose="02010600030101010101" pitchFamily="2" charset="-122"/>
              </a:rPr>
              <a:t>The UML includes two types of interaction diagrams </a:t>
            </a:r>
            <a:r>
              <a:rPr lang="en-US" altLang="zh-CN" sz="2400">
                <a:solidFill>
                  <a:schemeClr val="tx1"/>
                </a:solidFill>
                <a:ea typeface="宋体" panose="02010600030101010101" pitchFamily="2" charset="-122"/>
                <a:cs typeface="Arial" panose="020B0604020202020204" pitchFamily="34" charset="0"/>
              </a:rPr>
              <a:t>– </a:t>
            </a:r>
            <a:br>
              <a:rPr lang="en-US" altLang="zh-CN" sz="2400">
                <a:solidFill>
                  <a:schemeClr val="tx1"/>
                </a:solidFill>
                <a:ea typeface="宋体" panose="02010600030101010101" pitchFamily="2" charset="-122"/>
                <a:cs typeface="Arial" panose="020B0604020202020204" pitchFamily="34" charset="0"/>
              </a:rPr>
            </a:br>
            <a:r>
              <a:rPr lang="en-US" altLang="zh-CN" sz="2400">
                <a:ea typeface="宋体" panose="02010600030101010101" pitchFamily="2" charset="-122"/>
                <a:cs typeface="Arial" panose="020B0604020202020204" pitchFamily="34" charset="0"/>
              </a:rPr>
              <a:t>collaboration diagrams</a:t>
            </a:r>
            <a:r>
              <a:rPr lang="en-US" altLang="zh-CN" sz="2400">
                <a:solidFill>
                  <a:schemeClr val="tx1"/>
                </a:solidFill>
                <a:ea typeface="宋体" panose="02010600030101010101" pitchFamily="2" charset="-122"/>
                <a:cs typeface="Arial" panose="020B0604020202020204" pitchFamily="34" charset="0"/>
              </a:rPr>
              <a:t> </a:t>
            </a:r>
            <a:br>
              <a:rPr lang="en-US" altLang="zh-CN" sz="2400">
                <a:solidFill>
                  <a:schemeClr val="tx1"/>
                </a:solidFill>
                <a:ea typeface="宋体" panose="02010600030101010101" pitchFamily="2" charset="-122"/>
                <a:cs typeface="Arial" panose="020B0604020202020204" pitchFamily="34" charset="0"/>
              </a:rPr>
            </a:br>
            <a:r>
              <a:rPr lang="en-US" altLang="zh-CN" sz="2400">
                <a:solidFill>
                  <a:schemeClr val="tx1"/>
                </a:solidFill>
                <a:ea typeface="宋体" panose="02010600030101010101" pitchFamily="2" charset="-122"/>
                <a:cs typeface="Arial" panose="020B0604020202020204" pitchFamily="34" charset="0"/>
              </a:rPr>
              <a:t>and </a:t>
            </a:r>
            <a:r>
              <a:rPr lang="en-US" altLang="zh-CN" sz="2400">
                <a:ea typeface="宋体" panose="02010600030101010101" pitchFamily="2" charset="-122"/>
                <a:cs typeface="Arial" panose="020B0604020202020204" pitchFamily="34" charset="0"/>
              </a:rPr>
              <a:t>sequence diagrams</a:t>
            </a:r>
            <a:r>
              <a:rPr lang="en-US" altLang="zh-CN" sz="2400">
                <a:solidFill>
                  <a:schemeClr val="tx1"/>
                </a:solidFill>
                <a:ea typeface="宋体" panose="02010600030101010101" pitchFamily="2" charset="-122"/>
              </a:rPr>
              <a:t>.</a:t>
            </a:r>
            <a:endParaRPr lang="en-US" altLang="zh-CN" sz="1000">
              <a:solidFill>
                <a:schemeClr val="tx1"/>
              </a:solidFill>
              <a:ea typeface="宋体" panose="02010600030101010101" pitchFamily="2" charset="-122"/>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16770" name="Text Box 2"/>
          <p:cNvSpPr txBox="1">
            <a:spLocks noChangeArrowheads="1"/>
          </p:cNvSpPr>
          <p:nvPr/>
        </p:nvSpPr>
        <p:spPr bwMode="auto">
          <a:xfrm>
            <a:off x="323850" y="333375"/>
            <a:ext cx="8532813"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defRPr>
                <a:solidFill>
                  <a:schemeClr val="tx1"/>
                </a:solidFill>
                <a:latin typeface="Arial" panose="020B0604020202020204" pitchFamily="34" charset="0"/>
              </a:defRPr>
            </a:lvl1pPr>
            <a:lvl2pPr marL="914400" indent="-457200">
              <a:defRPr>
                <a:solidFill>
                  <a:schemeClr val="tx1"/>
                </a:solidFill>
                <a:latin typeface="Arial" panose="020B0604020202020204" pitchFamily="34" charset="0"/>
              </a:defRPr>
            </a:lvl2pPr>
            <a:lvl3pPr marL="1371600" indent="-457200">
              <a:defRPr>
                <a:solidFill>
                  <a:schemeClr val="tx1"/>
                </a:solidFill>
                <a:latin typeface="Arial" panose="020B0604020202020204" pitchFamily="34" charset="0"/>
              </a:defRPr>
            </a:lvl3pPr>
            <a:lvl4pPr marL="1828800" indent="-457200">
              <a:defRPr>
                <a:solidFill>
                  <a:schemeClr val="tx1"/>
                </a:solidFill>
                <a:latin typeface="Arial" panose="020B0604020202020204" pitchFamily="34" charset="0"/>
              </a:defRPr>
            </a:lvl4pPr>
            <a:lvl5pPr marL="2286000" indent="-457200">
              <a:defRPr>
                <a:solidFill>
                  <a:schemeClr val="tx1"/>
                </a:solidFill>
                <a:latin typeface="Arial" panose="020B0604020202020204" pitchFamily="34" charset="0"/>
              </a:defRPr>
            </a:lvl5pPr>
            <a:lvl6pPr marL="2743200" indent="-457200" fontAlgn="base">
              <a:spcBef>
                <a:spcPct val="0"/>
              </a:spcBef>
              <a:spcAft>
                <a:spcPct val="0"/>
              </a:spcAft>
              <a:defRPr>
                <a:solidFill>
                  <a:schemeClr val="tx1"/>
                </a:solidFill>
                <a:latin typeface="Arial" panose="020B0604020202020204" pitchFamily="34" charset="0"/>
              </a:defRPr>
            </a:lvl6pPr>
            <a:lvl7pPr marL="3200400" indent="-457200" fontAlgn="base">
              <a:spcBef>
                <a:spcPct val="0"/>
              </a:spcBef>
              <a:spcAft>
                <a:spcPct val="0"/>
              </a:spcAft>
              <a:defRPr>
                <a:solidFill>
                  <a:schemeClr val="tx1"/>
                </a:solidFill>
                <a:latin typeface="Arial" panose="020B0604020202020204" pitchFamily="34" charset="0"/>
              </a:defRPr>
            </a:lvl7pPr>
            <a:lvl8pPr marL="3657600" indent="-457200" fontAlgn="base">
              <a:spcBef>
                <a:spcPct val="0"/>
              </a:spcBef>
              <a:spcAft>
                <a:spcPct val="0"/>
              </a:spcAft>
              <a:defRPr>
                <a:solidFill>
                  <a:schemeClr val="tx1"/>
                </a:solidFill>
                <a:latin typeface="Arial" panose="020B0604020202020204" pitchFamily="34" charset="0"/>
              </a:defRPr>
            </a:lvl8pPr>
            <a:lvl9pPr marL="4114800" indent="-457200" fontAlgn="base">
              <a:spcBef>
                <a:spcPct val="0"/>
              </a:spcBef>
              <a:spcAft>
                <a:spcPct val="0"/>
              </a:spcAft>
              <a:defRPr>
                <a:solidFill>
                  <a:schemeClr val="tx1"/>
                </a:solidFill>
                <a:latin typeface="Arial" panose="020B0604020202020204" pitchFamily="34" charset="0"/>
              </a:defRPr>
            </a:lvl9pPr>
          </a:lstStyle>
          <a:p>
            <a:pPr lvl="1" algn="just" eaLnBrk="0" hangingPunct="0"/>
            <a:r>
              <a:rPr lang="zh-CN" altLang="en-US" sz="3600" b="1">
                <a:latin typeface="Times New Roman" panose="02020603050405020304" pitchFamily="18" charset="0"/>
                <a:ea typeface="宋体" panose="02010600030101010101" pitchFamily="2" charset="-122"/>
              </a:rPr>
              <a:t>    协作图</a:t>
            </a:r>
            <a:r>
              <a:rPr lang="zh-CN" altLang="en-US" sz="3600">
                <a:latin typeface="Times New Roman" panose="02020603050405020304" pitchFamily="18" charset="0"/>
                <a:ea typeface="宋体" panose="02010600030101010101" pitchFamily="2" charset="-122"/>
              </a:rPr>
              <a:t>在</a:t>
            </a:r>
            <a:r>
              <a:rPr lang="en-US" altLang="zh-CN" sz="3600">
                <a:latin typeface="Times New Roman" panose="02020603050405020304" pitchFamily="18" charset="0"/>
                <a:ea typeface="宋体" panose="02010600030101010101" pitchFamily="2" charset="-122"/>
              </a:rPr>
              <a:t>UML</a:t>
            </a:r>
            <a:r>
              <a:rPr lang="zh-CN" altLang="en-US" sz="3600">
                <a:latin typeface="Times New Roman" panose="02020603050405020304" pitchFamily="18" charset="0"/>
                <a:ea typeface="宋体" panose="02010600030101010101" pitchFamily="2" charset="-122"/>
              </a:rPr>
              <a:t>中的表示方法</a:t>
            </a:r>
          </a:p>
        </p:txBody>
      </p:sp>
      <p:sp>
        <p:nvSpPr>
          <p:cNvPr id="416771" name="Text Box 3"/>
          <p:cNvSpPr txBox="1">
            <a:spLocks noChangeArrowheads="1"/>
          </p:cNvSpPr>
          <p:nvPr/>
        </p:nvSpPr>
        <p:spPr bwMode="auto">
          <a:xfrm>
            <a:off x="1295400" y="1676400"/>
            <a:ext cx="7467600" cy="3444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zh-CN" altLang="en-US" b="1">
                <a:latin typeface="Times New Roman" panose="02020603050405020304" pitchFamily="18" charset="0"/>
                <a:ea typeface="宋体" panose="02010600030101010101" pitchFamily="2" charset="-122"/>
              </a:rPr>
              <a:t>对象图展示出对象和对象之间的静态关系。协作图是对象的扩展。协作图除了展示出对象之间的关联，还显示出对象之间的消息传递。通常在协作图中省略掉关联的名字，因为表示出关联的名字会使图变得混乱。</a:t>
            </a:r>
          </a:p>
          <a:p>
            <a:pPr eaLnBrk="0" hangingPunct="0"/>
            <a:endParaRPr lang="zh-CN" altLang="en-US" b="1">
              <a:latin typeface="Times New Roman" panose="02020603050405020304" pitchFamily="18" charset="0"/>
              <a:ea typeface="宋体" panose="02010600030101010101" pitchFamily="2" charset="-122"/>
            </a:endParaRPr>
          </a:p>
          <a:p>
            <a:pPr eaLnBrk="0" hangingPunct="0"/>
            <a:r>
              <a:rPr lang="zh-CN" altLang="en-US" b="1">
                <a:latin typeface="Times New Roman" panose="02020603050405020304" pitchFamily="18" charset="0"/>
                <a:ea typeface="宋体" panose="02010600030101010101" pitchFamily="2" charset="-122"/>
              </a:rPr>
              <a:t>关联线附近的箭头线表示对象之间传递的消息，箭头指向消息接收对象。消息名称和消息序号附在箭头线附近。消息的一般含义是触发接收消息的对象执行它的一个操作。箭头的含义和顺序图中的一样。</a:t>
            </a:r>
          </a:p>
          <a:p>
            <a:pPr eaLnBrk="0" hangingPunct="0"/>
            <a:endParaRPr lang="zh-CN" altLang="en-US" b="1">
              <a:latin typeface="Times New Roman" panose="02020603050405020304" pitchFamily="18" charset="0"/>
              <a:ea typeface="宋体" panose="02010600030101010101" pitchFamily="2" charset="-122"/>
            </a:endParaRPr>
          </a:p>
          <a:p>
            <a:pPr eaLnBrk="0" hangingPunct="0"/>
            <a:endParaRPr lang="zh-CN" altLang="en-US" b="1">
              <a:latin typeface="Times New Roman" panose="02020603050405020304" pitchFamily="18" charset="0"/>
              <a:ea typeface="宋体" panose="02010600030101010101" pitchFamily="2" charset="-122"/>
            </a:endParaRPr>
          </a:p>
        </p:txBody>
      </p:sp>
      <p:sp>
        <p:nvSpPr>
          <p:cNvPr id="416772" name="Rectangle 4"/>
          <p:cNvSpPr>
            <a:spLocks noChangeArrowheads="1"/>
          </p:cNvSpPr>
          <p:nvPr/>
        </p:nvSpPr>
        <p:spPr bwMode="auto">
          <a:xfrm>
            <a:off x="1547813" y="3860800"/>
            <a:ext cx="1728787" cy="865188"/>
          </a:xfrm>
          <a:prstGeom prst="rect">
            <a:avLst/>
          </a:prstGeom>
          <a:noFill/>
          <a:ln w="12700" algn="ctr">
            <a:solidFill>
              <a:srgbClr val="FFFFFF"/>
            </a:solidFill>
            <a:miter lim="800000"/>
            <a:headEnd/>
            <a:tailEnd/>
          </a:ln>
          <a:effectLst/>
          <a:extLst>
            <a:ext uri="{909E8E84-426E-40DD-AFC4-6F175D3DCCD1}">
              <a14:hiddenFill xmlns:a14="http://schemas.microsoft.com/office/drawing/2010/main">
                <a:solidFill>
                  <a:srgbClr val="FFFF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416773" name="Line 5"/>
          <p:cNvSpPr>
            <a:spLocks noChangeShapeType="1"/>
          </p:cNvSpPr>
          <p:nvPr/>
        </p:nvSpPr>
        <p:spPr bwMode="auto">
          <a:xfrm>
            <a:off x="2051050" y="4508500"/>
            <a:ext cx="792163" cy="0"/>
          </a:xfrm>
          <a:prstGeom prst="line">
            <a:avLst/>
          </a:prstGeom>
          <a:noFill/>
          <a:ln w="127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416774" name="Text Box 6"/>
          <p:cNvSpPr txBox="1">
            <a:spLocks noChangeArrowheads="1"/>
          </p:cNvSpPr>
          <p:nvPr/>
        </p:nvSpPr>
        <p:spPr bwMode="auto">
          <a:xfrm>
            <a:off x="1439863" y="5105400"/>
            <a:ext cx="7704137" cy="1006475"/>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12700" algn="ctr">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lang="zh-CN" altLang="en-US" b="1">
                <a:latin typeface="Times New Roman" panose="02020603050405020304" pitchFamily="18" charset="0"/>
                <a:ea typeface="宋体" panose="02010600030101010101" pitchFamily="2" charset="-122"/>
              </a:rPr>
              <a:t> 可以将顺序图转换为协作图。反过来也成立。因此在协作图中也应能表示出消息的顺序。可以在消息名前面加上消息的序号，它代表该消息在消息序列中的序号。消息名和序号之间用冒号隔开。</a:t>
            </a:r>
          </a:p>
        </p:txBody>
      </p:sp>
    </p:spTree>
  </p:cSld>
  <p:clrMapOvr>
    <a:masterClrMapping/>
  </p:clrMapOvr>
  <p:transition spd="med"/>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8818" name="Rectangle 2"/>
          <p:cNvSpPr>
            <a:spLocks noGrp="1" noChangeArrowheads="1"/>
          </p:cNvSpPr>
          <p:nvPr>
            <p:ph type="title"/>
          </p:nvPr>
        </p:nvSpPr>
        <p:spPr/>
        <p:txBody>
          <a:bodyPr/>
          <a:lstStyle/>
          <a:p>
            <a:r>
              <a:rPr lang="en-US" altLang="zh-CN">
                <a:ea typeface="宋体" panose="02010600030101010101" pitchFamily="2" charset="-122"/>
              </a:rPr>
              <a:t>Collaboration Diagrams</a:t>
            </a:r>
            <a:r>
              <a:rPr lang="en-US" altLang="zh-CN" sz="3200">
                <a:ea typeface="宋体" panose="02010600030101010101" pitchFamily="2" charset="-122"/>
              </a:rPr>
              <a:t> </a:t>
            </a:r>
            <a:br>
              <a:rPr lang="en-US" altLang="zh-CN" sz="3200">
                <a:ea typeface="宋体" panose="02010600030101010101" pitchFamily="2" charset="-122"/>
              </a:rPr>
            </a:br>
            <a:r>
              <a:rPr lang="en-US" altLang="zh-CN" sz="1600">
                <a:ea typeface="宋体" panose="02010600030101010101" pitchFamily="2" charset="-122"/>
              </a:rPr>
              <a:t>(continued)</a:t>
            </a:r>
          </a:p>
        </p:txBody>
      </p:sp>
      <p:sp>
        <p:nvSpPr>
          <p:cNvPr id="418819" name="Rectangle 3"/>
          <p:cNvSpPr>
            <a:spLocks noGrp="1" noChangeArrowheads="1"/>
          </p:cNvSpPr>
          <p:nvPr>
            <p:ph type="body" idx="1"/>
          </p:nvPr>
        </p:nvSpPr>
        <p:spPr>
          <a:xfrm>
            <a:off x="1447800" y="2179638"/>
            <a:ext cx="7315200" cy="3459162"/>
          </a:xfrm>
        </p:spPr>
        <p:txBody>
          <a:bodyPr/>
          <a:lstStyle/>
          <a:p>
            <a:pPr marL="574675" indent="-574675">
              <a:buFontTx/>
              <a:buNone/>
            </a:pPr>
            <a:r>
              <a:rPr lang="en-US" altLang="zh-CN" sz="2800" dirty="0">
                <a:solidFill>
                  <a:schemeClr val="bg1"/>
                </a:solidFill>
                <a:ea typeface="宋体" panose="02010600030101010101" pitchFamily="2" charset="-122"/>
              </a:rPr>
              <a:t>.</a:t>
            </a:r>
          </a:p>
        </p:txBody>
      </p:sp>
      <p:pic>
        <p:nvPicPr>
          <p:cNvPr id="418820" name="Picture 4" descr="FIG8-5"/>
          <p:cNvPicPr>
            <a:picLocks noChangeAspect="1" noChangeArrowheads="1"/>
          </p:cNvPicPr>
          <p:nvPr/>
        </p:nvPicPr>
        <p:blipFill>
          <a:blip r:embed="rId3">
            <a:extLst>
              <a:ext uri="{28A0092B-C50C-407E-A947-70E740481C1C}">
                <a14:useLocalDpi xmlns:a14="http://schemas.microsoft.com/office/drawing/2010/main" val="0"/>
              </a:ext>
            </a:extLst>
          </a:blip>
          <a:srcRect l="25517" t="13971" r="22882" b="5525"/>
          <a:stretch>
            <a:fillRect/>
          </a:stretch>
        </p:blipFill>
        <p:spPr bwMode="auto">
          <a:xfrm>
            <a:off x="1447800" y="1524000"/>
            <a:ext cx="6400800" cy="4764088"/>
          </a:xfrm>
          <a:prstGeom prst="rect">
            <a:avLst/>
          </a:prstGeom>
          <a:noFill/>
          <a:extLst>
            <a:ext uri="{909E8E84-426E-40DD-AFC4-6F175D3DCCD1}">
              <a14:hiddenFill xmlns:a14="http://schemas.microsoft.com/office/drawing/2010/main">
                <a:solidFill>
                  <a:srgbClr val="FFFFFF"/>
                </a:solidFill>
              </a14:hiddenFill>
            </a:ext>
          </a:extLst>
        </p:spPr>
      </p:pic>
      <p:sp>
        <p:nvSpPr>
          <p:cNvPr id="418822" name="AutoShape 6"/>
          <p:cNvSpPr>
            <a:spLocks noChangeArrowheads="1"/>
          </p:cNvSpPr>
          <p:nvPr/>
        </p:nvSpPr>
        <p:spPr bwMode="auto">
          <a:xfrm>
            <a:off x="7086600" y="2514600"/>
            <a:ext cx="1981200" cy="1219200"/>
          </a:xfrm>
          <a:prstGeom prst="wedgeRoundRectCallout">
            <a:avLst>
              <a:gd name="adj1" fmla="val -75000"/>
              <a:gd name="adj2" fmla="val 81903"/>
              <a:gd name="adj3" fmla="val 16667"/>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zh-CN" altLang="en-US" dirty="0">
                <a:ea typeface="宋体" panose="02010600030101010101" pitchFamily="2" charset="-122"/>
              </a:rPr>
              <a:t>程序设计时，比顺序</a:t>
            </a:r>
            <a:r>
              <a:rPr lang="zh-CN" altLang="en-US" dirty="0" smtClean="0">
                <a:ea typeface="宋体" panose="02010600030101010101" pitchFamily="2" charset="-122"/>
              </a:rPr>
              <a:t>图相对容易</a:t>
            </a:r>
            <a:r>
              <a:rPr lang="zh-CN" altLang="en-US" dirty="0">
                <a:ea typeface="宋体" panose="02010600030101010101" pitchFamily="2" charset="-122"/>
              </a:rPr>
              <a:t>显示细节</a:t>
            </a: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4962" name="Rectangle 2"/>
          <p:cNvSpPr>
            <a:spLocks noGrp="1" noChangeArrowheads="1"/>
          </p:cNvSpPr>
          <p:nvPr>
            <p:ph type="title"/>
          </p:nvPr>
        </p:nvSpPr>
        <p:spPr/>
        <p:txBody>
          <a:bodyPr/>
          <a:lstStyle/>
          <a:p>
            <a:r>
              <a:rPr lang="en-US" altLang="zh-CN">
                <a:ea typeface="宋体" panose="02010600030101010101" pitchFamily="2" charset="-122"/>
              </a:rPr>
              <a:t>Design Class Diagrams</a:t>
            </a:r>
          </a:p>
        </p:txBody>
      </p:sp>
      <p:sp>
        <p:nvSpPr>
          <p:cNvPr id="424963" name="Rectangle 3"/>
          <p:cNvSpPr>
            <a:spLocks noGrp="1" noChangeArrowheads="1"/>
          </p:cNvSpPr>
          <p:nvPr>
            <p:ph type="body" idx="1"/>
          </p:nvPr>
        </p:nvSpPr>
        <p:spPr>
          <a:xfrm>
            <a:off x="1371600" y="1828800"/>
            <a:ext cx="7239000" cy="3670300"/>
          </a:xfrm>
        </p:spPr>
        <p:txBody>
          <a:bodyPr/>
          <a:lstStyle/>
          <a:p>
            <a:pPr marL="574675" indent="-574675">
              <a:spcAft>
                <a:spcPct val="30000"/>
              </a:spcAft>
              <a:buFontTx/>
              <a:buNone/>
            </a:pPr>
            <a:r>
              <a:rPr lang="en-US" altLang="zh-CN" sz="2800">
                <a:solidFill>
                  <a:schemeClr val="tx1"/>
                </a:solidFill>
                <a:ea typeface="宋体" panose="02010600030101010101" pitchFamily="2" charset="-122"/>
              </a:rPr>
              <a:t>A </a:t>
            </a:r>
            <a:r>
              <a:rPr lang="en-US" altLang="zh-CN" sz="2800">
                <a:ea typeface="宋体" panose="02010600030101010101" pitchFamily="2" charset="-122"/>
                <a:cs typeface="Arial" panose="020B0604020202020204" pitchFamily="34" charset="0"/>
              </a:rPr>
              <a:t>design class</a:t>
            </a:r>
            <a:r>
              <a:rPr lang="en-US" altLang="zh-CN" sz="2800">
                <a:ea typeface="宋体" panose="02010600030101010101" pitchFamily="2" charset="-122"/>
              </a:rPr>
              <a:t> diagram</a:t>
            </a:r>
            <a:r>
              <a:rPr lang="en-US" altLang="zh-CN" sz="2800">
                <a:solidFill>
                  <a:schemeClr val="tx1"/>
                </a:solidFill>
                <a:ea typeface="宋体" panose="02010600030101010101" pitchFamily="2" charset="-122"/>
              </a:rPr>
              <a:t> follows the same conventions as a domain model.</a:t>
            </a:r>
            <a:r>
              <a:rPr lang="zh-CN" altLang="en-US" sz="2800">
                <a:solidFill>
                  <a:schemeClr val="tx1"/>
                </a:solidFill>
                <a:ea typeface="宋体" panose="02010600030101010101" pitchFamily="2" charset="-122"/>
              </a:rPr>
              <a:t>设计类图和分析中的域模型的图形格式是一致的，设计类图的主要任务是表示出操作。</a:t>
            </a:r>
            <a:endParaRPr lang="en-US" altLang="zh-CN" sz="2800">
              <a:solidFill>
                <a:schemeClr val="tx1"/>
              </a:solidFill>
              <a:ea typeface="宋体" panose="02010600030101010101" pitchFamily="2" charset="-122"/>
            </a:endParaRPr>
          </a:p>
          <a:p>
            <a:pPr marL="574675" indent="-574675">
              <a:buFontTx/>
              <a:buNone/>
            </a:pPr>
            <a:r>
              <a:rPr lang="en-US" altLang="zh-CN" sz="2800">
                <a:solidFill>
                  <a:schemeClr val="tx1"/>
                </a:solidFill>
                <a:ea typeface="宋体" panose="02010600030101010101" pitchFamily="2" charset="-122"/>
              </a:rPr>
              <a:t>However, it also shows the operations of the classes.</a:t>
            </a:r>
          </a:p>
          <a:p>
            <a:pPr marL="574675" indent="-574675">
              <a:buFontTx/>
              <a:buNone/>
            </a:pPr>
            <a:r>
              <a:rPr lang="zh-CN" altLang="en-US" sz="2800">
                <a:solidFill>
                  <a:schemeClr val="tx1"/>
                </a:solidFill>
                <a:ea typeface="宋体" panose="02010600030101010101" pitchFamily="2" charset="-122"/>
              </a:rPr>
              <a:t>操作的寻找来源于交互图。</a:t>
            </a: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57730" name="Rectangle 2"/>
          <p:cNvSpPr>
            <a:spLocks noGrp="1" noChangeArrowheads="1"/>
          </p:cNvSpPr>
          <p:nvPr>
            <p:ph type="title"/>
          </p:nvPr>
        </p:nvSpPr>
        <p:spPr>
          <a:xfrm>
            <a:off x="1295400" y="198438"/>
            <a:ext cx="7848600" cy="1020762"/>
          </a:xfrm>
        </p:spPr>
        <p:txBody>
          <a:bodyPr/>
          <a:lstStyle/>
          <a:p>
            <a:pPr algn="l"/>
            <a:r>
              <a:rPr lang="en-US" altLang="zh-CN">
                <a:ea typeface="宋体" panose="02010600030101010101" pitchFamily="2" charset="-122"/>
              </a:rPr>
              <a:t>Procedure for Object-Oriented Program Design</a:t>
            </a:r>
          </a:p>
        </p:txBody>
      </p:sp>
      <p:sp>
        <p:nvSpPr>
          <p:cNvPr id="457731" name="Rectangle 3"/>
          <p:cNvSpPr>
            <a:spLocks noGrp="1" noChangeArrowheads="1"/>
          </p:cNvSpPr>
          <p:nvPr>
            <p:ph type="body" idx="1"/>
          </p:nvPr>
        </p:nvSpPr>
        <p:spPr>
          <a:xfrm>
            <a:off x="1219200" y="1600200"/>
            <a:ext cx="7696200" cy="4800600"/>
          </a:xfrm>
        </p:spPr>
        <p:txBody>
          <a:bodyPr/>
          <a:lstStyle/>
          <a:p>
            <a:pPr marL="1370013" indent="-1252538">
              <a:lnSpc>
                <a:spcPct val="80000"/>
              </a:lnSpc>
              <a:spcAft>
                <a:spcPct val="20000"/>
              </a:spcAft>
              <a:buFontTx/>
              <a:buNone/>
            </a:pPr>
            <a:r>
              <a:rPr lang="en-US" altLang="zh-CN" sz="2400">
                <a:ea typeface="宋体" panose="02010600030101010101" pitchFamily="2" charset="-122"/>
              </a:rPr>
              <a:t>Step 1.</a:t>
            </a:r>
            <a:r>
              <a:rPr lang="en-US" altLang="zh-CN" sz="2400">
                <a:solidFill>
                  <a:schemeClr val="tx1"/>
                </a:solidFill>
                <a:ea typeface="宋体" panose="02010600030101010101" pitchFamily="2" charset="-122"/>
              </a:rPr>
              <a:t> Produce an interaction diagram </a:t>
            </a:r>
            <a:br>
              <a:rPr lang="en-US" altLang="zh-CN" sz="2400">
                <a:solidFill>
                  <a:schemeClr val="tx1"/>
                </a:solidFill>
                <a:ea typeface="宋体" panose="02010600030101010101" pitchFamily="2" charset="-122"/>
              </a:rPr>
            </a:br>
            <a:r>
              <a:rPr lang="en-US" altLang="zh-CN" sz="2400">
                <a:solidFill>
                  <a:schemeClr val="tx1"/>
                </a:solidFill>
                <a:ea typeface="宋体" panose="02010600030101010101" pitchFamily="2" charset="-122"/>
              </a:rPr>
              <a:t>for each system operation </a:t>
            </a:r>
            <a:br>
              <a:rPr lang="en-US" altLang="zh-CN" sz="2400">
                <a:solidFill>
                  <a:schemeClr val="tx1"/>
                </a:solidFill>
                <a:ea typeface="宋体" panose="02010600030101010101" pitchFamily="2" charset="-122"/>
              </a:rPr>
            </a:br>
            <a:r>
              <a:rPr lang="en-US" altLang="zh-CN" sz="2400">
                <a:solidFill>
                  <a:schemeClr val="tx1"/>
                </a:solidFill>
                <a:ea typeface="宋体" panose="02010600030101010101" pitchFamily="2" charset="-122"/>
              </a:rPr>
              <a:t>identified during analysis.</a:t>
            </a:r>
          </a:p>
          <a:p>
            <a:pPr marL="1370013" indent="-1252538">
              <a:lnSpc>
                <a:spcPct val="80000"/>
              </a:lnSpc>
              <a:spcAft>
                <a:spcPct val="20000"/>
              </a:spcAft>
              <a:buFontTx/>
              <a:buNone/>
            </a:pPr>
            <a:r>
              <a:rPr lang="zh-CN" altLang="en-US" sz="2400">
                <a:solidFill>
                  <a:schemeClr val="tx1"/>
                </a:solidFill>
                <a:ea typeface="宋体" panose="02010600030101010101" pitchFamily="2" charset="-122"/>
              </a:rPr>
              <a:t>为每个在分析过程中确定的系统操作生成交互图，按照面向对象设计模式为各个类分配职责。</a:t>
            </a:r>
          </a:p>
          <a:p>
            <a:pPr marL="1370013" indent="-1252538">
              <a:lnSpc>
                <a:spcPct val="80000"/>
              </a:lnSpc>
              <a:spcAft>
                <a:spcPct val="20000"/>
              </a:spcAft>
              <a:buFontTx/>
              <a:buNone/>
            </a:pPr>
            <a:r>
              <a:rPr lang="en-US" altLang="zh-CN" sz="2400">
                <a:ea typeface="宋体" panose="02010600030101010101" pitchFamily="2" charset="-122"/>
              </a:rPr>
              <a:t>Step 2.</a:t>
            </a:r>
            <a:r>
              <a:rPr lang="en-US" altLang="zh-CN" sz="2400">
                <a:solidFill>
                  <a:schemeClr val="tx1"/>
                </a:solidFill>
                <a:ea typeface="宋体" panose="02010600030101010101" pitchFamily="2" charset="-122"/>
              </a:rPr>
              <a:t> Produce a design class diagram showing the operations from the interaction diagrams.</a:t>
            </a:r>
          </a:p>
          <a:p>
            <a:pPr marL="1370013" indent="-1252538">
              <a:lnSpc>
                <a:spcPct val="80000"/>
              </a:lnSpc>
              <a:spcAft>
                <a:spcPct val="20000"/>
              </a:spcAft>
              <a:buFontTx/>
              <a:buNone/>
            </a:pPr>
            <a:r>
              <a:rPr lang="zh-CN" altLang="en-US" sz="2400">
                <a:solidFill>
                  <a:schemeClr val="tx1"/>
                </a:solidFill>
                <a:ea typeface="宋体" panose="02010600030101010101" pitchFamily="2" charset="-122"/>
              </a:rPr>
              <a:t>生成表示交互图中操作的设计类图</a:t>
            </a:r>
          </a:p>
          <a:p>
            <a:pPr marL="1370013" indent="-1252538">
              <a:lnSpc>
                <a:spcPct val="80000"/>
              </a:lnSpc>
              <a:buFontTx/>
              <a:buNone/>
            </a:pPr>
            <a:r>
              <a:rPr lang="en-US" altLang="zh-CN" sz="2400">
                <a:ea typeface="宋体" panose="02010600030101010101" pitchFamily="2" charset="-122"/>
              </a:rPr>
              <a:t>Step 3.</a:t>
            </a:r>
            <a:r>
              <a:rPr lang="en-US" altLang="zh-CN" sz="2400">
                <a:solidFill>
                  <a:schemeClr val="tx1"/>
                </a:solidFill>
                <a:ea typeface="宋体" panose="02010600030101010101" pitchFamily="2" charset="-122"/>
              </a:rPr>
              <a:t> Specify the signature and the algorithm for each operation.</a:t>
            </a:r>
          </a:p>
          <a:p>
            <a:pPr marL="1370013" indent="-1252538">
              <a:lnSpc>
                <a:spcPct val="80000"/>
              </a:lnSpc>
              <a:buFontTx/>
              <a:buNone/>
            </a:pPr>
            <a:r>
              <a:rPr lang="zh-CN" altLang="en-US" sz="2400">
                <a:solidFill>
                  <a:schemeClr val="tx1"/>
                </a:solidFill>
                <a:ea typeface="宋体" panose="02010600030101010101" pitchFamily="2" charset="-122"/>
              </a:rPr>
              <a:t>为每项操作规定签名（和操作相关联的消息的完整定义）和算法</a:t>
            </a:r>
          </a:p>
        </p:txBody>
      </p:sp>
      <p:sp>
        <p:nvSpPr>
          <p:cNvPr id="457732" name="AutoShape 4"/>
          <p:cNvSpPr>
            <a:spLocks noChangeArrowheads="1"/>
          </p:cNvSpPr>
          <p:nvPr/>
        </p:nvSpPr>
        <p:spPr bwMode="auto">
          <a:xfrm>
            <a:off x="5410200" y="0"/>
            <a:ext cx="3733800" cy="1828800"/>
          </a:xfrm>
          <a:prstGeom prst="wedgeRoundRectCallout">
            <a:avLst>
              <a:gd name="adj1" fmla="val -135333"/>
              <a:gd name="adj2" fmla="val 47051"/>
              <a:gd name="adj3" fmla="val 16667"/>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a:ea typeface="宋体" panose="02010600030101010101" pitchFamily="2" charset="-122"/>
              </a:rPr>
              <a:t>1. </a:t>
            </a:r>
            <a:r>
              <a:rPr lang="zh-CN" altLang="en-US">
                <a:ea typeface="宋体" panose="02010600030101010101" pitchFamily="2" charset="-122"/>
              </a:rPr>
              <a:t>依照分析中的用例图，用例叙述，系统顺序图，系统顺序图中每个有关的操作约定和域模型 ；</a:t>
            </a:r>
          </a:p>
          <a:p>
            <a:r>
              <a:rPr lang="en-US" altLang="zh-CN">
                <a:ea typeface="宋体" panose="02010600030101010101" pitchFamily="2" charset="-122"/>
              </a:rPr>
              <a:t>2. </a:t>
            </a:r>
            <a:r>
              <a:rPr lang="zh-CN" altLang="en-US">
                <a:ea typeface="宋体" panose="02010600030101010101" pitchFamily="2" charset="-122"/>
              </a:rPr>
              <a:t>设计模式</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457731">
                                            <p:txEl>
                                              <p:pRg st="0" end="0"/>
                                            </p:txEl>
                                          </p:spTgt>
                                        </p:tgtEl>
                                        <p:attrNameLst>
                                          <p:attrName>style.visibility</p:attrName>
                                        </p:attrNameLst>
                                      </p:cBhvr>
                                      <p:to>
                                        <p:strVal val="visible"/>
                                      </p:to>
                                    </p:set>
                                    <p:animEffect transition="in" filter="blinds(horizontal)">
                                      <p:cBhvr>
                                        <p:cTn id="7" dur="500"/>
                                        <p:tgtEl>
                                          <p:spTgt spid="457731">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457731">
                                            <p:txEl>
                                              <p:pRg st="1" end="1"/>
                                            </p:txEl>
                                          </p:spTgt>
                                        </p:tgtEl>
                                        <p:attrNameLst>
                                          <p:attrName>style.visibility</p:attrName>
                                        </p:attrNameLst>
                                      </p:cBhvr>
                                      <p:to>
                                        <p:strVal val="visible"/>
                                      </p:to>
                                    </p:set>
                                    <p:animEffect transition="in" filter="blinds(horizontal)">
                                      <p:cBhvr>
                                        <p:cTn id="10" dur="500"/>
                                        <p:tgtEl>
                                          <p:spTgt spid="457731">
                                            <p:txEl>
                                              <p:pRg st="1" end="1"/>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457732"/>
                                        </p:tgtEl>
                                        <p:attrNameLst>
                                          <p:attrName>style.visibility</p:attrName>
                                        </p:attrNameLst>
                                      </p:cBhvr>
                                      <p:to>
                                        <p:strVal val="visible"/>
                                      </p:to>
                                    </p:set>
                                    <p:animEffect transition="in" filter="blinds(horizontal)">
                                      <p:cBhvr>
                                        <p:cTn id="15" dur="500"/>
                                        <p:tgtEl>
                                          <p:spTgt spid="457732"/>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3" presetClass="entr" presetSubtype="10" fill="hold" nodeType="clickEffect">
                                  <p:stCondLst>
                                    <p:cond delay="0"/>
                                  </p:stCondLst>
                                  <p:childTnLst>
                                    <p:set>
                                      <p:cBhvr>
                                        <p:cTn id="19" dur="1" fill="hold">
                                          <p:stCondLst>
                                            <p:cond delay="0"/>
                                          </p:stCondLst>
                                        </p:cTn>
                                        <p:tgtEl>
                                          <p:spTgt spid="457731">
                                            <p:txEl>
                                              <p:pRg st="2" end="2"/>
                                            </p:txEl>
                                          </p:spTgt>
                                        </p:tgtEl>
                                        <p:attrNameLst>
                                          <p:attrName>style.visibility</p:attrName>
                                        </p:attrNameLst>
                                      </p:cBhvr>
                                      <p:to>
                                        <p:strVal val="visible"/>
                                      </p:to>
                                    </p:set>
                                    <p:animEffect transition="in" filter="blinds(horizontal)">
                                      <p:cBhvr>
                                        <p:cTn id="20" dur="500"/>
                                        <p:tgtEl>
                                          <p:spTgt spid="457731">
                                            <p:txEl>
                                              <p:pRg st="2" end="2"/>
                                            </p:txEl>
                                          </p:spTgt>
                                        </p:tgtEl>
                                      </p:cBhvr>
                                    </p:animEffect>
                                  </p:childTnLst>
                                </p:cTn>
                              </p:par>
                              <p:par>
                                <p:cTn id="21" presetID="3" presetClass="entr" presetSubtype="10" fill="hold" nodeType="withEffect">
                                  <p:stCondLst>
                                    <p:cond delay="0"/>
                                  </p:stCondLst>
                                  <p:childTnLst>
                                    <p:set>
                                      <p:cBhvr>
                                        <p:cTn id="22" dur="1" fill="hold">
                                          <p:stCondLst>
                                            <p:cond delay="0"/>
                                          </p:stCondLst>
                                        </p:cTn>
                                        <p:tgtEl>
                                          <p:spTgt spid="457731">
                                            <p:txEl>
                                              <p:pRg st="3" end="3"/>
                                            </p:txEl>
                                          </p:spTgt>
                                        </p:tgtEl>
                                        <p:attrNameLst>
                                          <p:attrName>style.visibility</p:attrName>
                                        </p:attrNameLst>
                                      </p:cBhvr>
                                      <p:to>
                                        <p:strVal val="visible"/>
                                      </p:to>
                                    </p:set>
                                    <p:animEffect transition="in" filter="blinds(horizontal)">
                                      <p:cBhvr>
                                        <p:cTn id="23" dur="500"/>
                                        <p:tgtEl>
                                          <p:spTgt spid="457731">
                                            <p:txEl>
                                              <p:pRg st="3" end="3"/>
                                            </p:txEl>
                                          </p:spTgt>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3" presetClass="entr" presetSubtype="10" fill="hold" nodeType="clickEffect">
                                  <p:stCondLst>
                                    <p:cond delay="0"/>
                                  </p:stCondLst>
                                  <p:childTnLst>
                                    <p:set>
                                      <p:cBhvr>
                                        <p:cTn id="27" dur="1" fill="hold">
                                          <p:stCondLst>
                                            <p:cond delay="0"/>
                                          </p:stCondLst>
                                        </p:cTn>
                                        <p:tgtEl>
                                          <p:spTgt spid="457731">
                                            <p:txEl>
                                              <p:pRg st="4" end="4"/>
                                            </p:txEl>
                                          </p:spTgt>
                                        </p:tgtEl>
                                        <p:attrNameLst>
                                          <p:attrName>style.visibility</p:attrName>
                                        </p:attrNameLst>
                                      </p:cBhvr>
                                      <p:to>
                                        <p:strVal val="visible"/>
                                      </p:to>
                                    </p:set>
                                    <p:animEffect transition="in" filter="blinds(horizontal)">
                                      <p:cBhvr>
                                        <p:cTn id="28" dur="500"/>
                                        <p:tgtEl>
                                          <p:spTgt spid="457731">
                                            <p:txEl>
                                              <p:pRg st="4" end="4"/>
                                            </p:txEl>
                                          </p:spTgt>
                                        </p:tgtEl>
                                      </p:cBhvr>
                                    </p:animEffect>
                                  </p:childTnLst>
                                </p:cTn>
                              </p:par>
                              <p:par>
                                <p:cTn id="29" presetID="3" presetClass="entr" presetSubtype="10" fill="hold" nodeType="withEffect">
                                  <p:stCondLst>
                                    <p:cond delay="0"/>
                                  </p:stCondLst>
                                  <p:childTnLst>
                                    <p:set>
                                      <p:cBhvr>
                                        <p:cTn id="30" dur="1" fill="hold">
                                          <p:stCondLst>
                                            <p:cond delay="0"/>
                                          </p:stCondLst>
                                        </p:cTn>
                                        <p:tgtEl>
                                          <p:spTgt spid="457731">
                                            <p:txEl>
                                              <p:pRg st="5" end="5"/>
                                            </p:txEl>
                                          </p:spTgt>
                                        </p:tgtEl>
                                        <p:attrNameLst>
                                          <p:attrName>style.visibility</p:attrName>
                                        </p:attrNameLst>
                                      </p:cBhvr>
                                      <p:to>
                                        <p:strVal val="visible"/>
                                      </p:to>
                                    </p:set>
                                    <p:animEffect transition="in" filter="blinds(horizontal)">
                                      <p:cBhvr>
                                        <p:cTn id="31" dur="500"/>
                                        <p:tgtEl>
                                          <p:spTgt spid="457731">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7732" grpId="0" animBg="1"/>
    </p:bldLst>
  </p:timing>
</p:sld>
</file>

<file path=ppt/slides/slide2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59778" name="Rectangle 2"/>
          <p:cNvSpPr>
            <a:spLocks noGrp="1" noChangeArrowheads="1"/>
          </p:cNvSpPr>
          <p:nvPr>
            <p:ph type="title"/>
          </p:nvPr>
        </p:nvSpPr>
        <p:spPr>
          <a:xfrm>
            <a:off x="1295400" y="198438"/>
            <a:ext cx="7391400" cy="1020762"/>
          </a:xfrm>
        </p:spPr>
        <p:txBody>
          <a:bodyPr/>
          <a:lstStyle/>
          <a:p>
            <a:r>
              <a:rPr lang="en-US" altLang="zh-CN">
                <a:ea typeface="宋体" panose="02010600030101010101" pitchFamily="2" charset="-122"/>
              </a:rPr>
              <a:t>Procedure for Object-Oriented </a:t>
            </a:r>
            <a:br>
              <a:rPr lang="en-US" altLang="zh-CN">
                <a:ea typeface="宋体" panose="02010600030101010101" pitchFamily="2" charset="-122"/>
              </a:rPr>
            </a:br>
            <a:r>
              <a:rPr lang="en-US" altLang="zh-CN">
                <a:ea typeface="宋体" panose="02010600030101010101" pitchFamily="2" charset="-122"/>
              </a:rPr>
              <a:t>Program Design </a:t>
            </a:r>
            <a:r>
              <a:rPr lang="en-US" altLang="zh-CN" sz="1600">
                <a:ea typeface="宋体" panose="02010600030101010101" pitchFamily="2" charset="-122"/>
              </a:rPr>
              <a:t>(continued)</a:t>
            </a:r>
          </a:p>
        </p:txBody>
      </p:sp>
      <p:sp>
        <p:nvSpPr>
          <p:cNvPr id="459779" name="Rectangle 3"/>
          <p:cNvSpPr>
            <a:spLocks noGrp="1" noChangeArrowheads="1"/>
          </p:cNvSpPr>
          <p:nvPr>
            <p:ph type="body" idx="1"/>
          </p:nvPr>
        </p:nvSpPr>
        <p:spPr>
          <a:xfrm>
            <a:off x="1219200" y="1646238"/>
            <a:ext cx="7924800" cy="5211762"/>
          </a:xfrm>
        </p:spPr>
        <p:txBody>
          <a:bodyPr/>
          <a:lstStyle/>
          <a:p>
            <a:pPr marL="1317625" indent="-1317625">
              <a:spcAft>
                <a:spcPct val="10000"/>
              </a:spcAft>
              <a:buFontTx/>
              <a:buNone/>
            </a:pPr>
            <a:r>
              <a:rPr lang="en-US" altLang="zh-CN" sz="2400">
                <a:ea typeface="宋体" panose="02010600030101010101" pitchFamily="2" charset="-122"/>
              </a:rPr>
              <a:t>Step 4.</a:t>
            </a:r>
            <a:r>
              <a:rPr lang="en-US" altLang="zh-CN" sz="2400">
                <a:solidFill>
                  <a:schemeClr val="tx1"/>
                </a:solidFill>
                <a:ea typeface="宋体" panose="02010600030101010101" pitchFamily="2" charset="-122"/>
              </a:rPr>
              <a:t> Design the graphical user </a:t>
            </a:r>
            <a:br>
              <a:rPr lang="en-US" altLang="zh-CN" sz="2400">
                <a:solidFill>
                  <a:schemeClr val="tx1"/>
                </a:solidFill>
                <a:ea typeface="宋体" panose="02010600030101010101" pitchFamily="2" charset="-122"/>
              </a:rPr>
            </a:br>
            <a:r>
              <a:rPr lang="en-US" altLang="zh-CN" sz="2400">
                <a:solidFill>
                  <a:schemeClr val="tx1"/>
                </a:solidFill>
                <a:ea typeface="宋体" panose="02010600030101010101" pitchFamily="2" charset="-122"/>
              </a:rPr>
              <a:t>interface. </a:t>
            </a:r>
          </a:p>
          <a:p>
            <a:pPr marL="1317625" indent="-1317625">
              <a:spcAft>
                <a:spcPct val="10000"/>
              </a:spcAft>
              <a:buFontTx/>
              <a:buNone/>
            </a:pPr>
            <a:r>
              <a:rPr lang="zh-CN" altLang="en-US" sz="2400">
                <a:solidFill>
                  <a:schemeClr val="tx1"/>
                </a:solidFill>
                <a:ea typeface="宋体" panose="02010600030101010101" pitchFamily="2" charset="-122"/>
              </a:rPr>
              <a:t>设计</a:t>
            </a:r>
            <a:r>
              <a:rPr lang="en-US" altLang="zh-CN" sz="2400">
                <a:solidFill>
                  <a:schemeClr val="tx1"/>
                </a:solidFill>
                <a:ea typeface="宋体" panose="02010600030101010101" pitchFamily="2" charset="-122"/>
              </a:rPr>
              <a:t>GUI</a:t>
            </a:r>
            <a:r>
              <a:rPr lang="zh-CN" altLang="en-US" sz="2400">
                <a:solidFill>
                  <a:schemeClr val="tx1"/>
                </a:solidFill>
                <a:ea typeface="宋体" panose="02010600030101010101" pitchFamily="2" charset="-122"/>
              </a:rPr>
              <a:t>图形用户界面</a:t>
            </a:r>
          </a:p>
          <a:p>
            <a:pPr marL="1317625" indent="-1317625">
              <a:spcAft>
                <a:spcPct val="10000"/>
              </a:spcAft>
              <a:buFontTx/>
              <a:buNone/>
            </a:pPr>
            <a:r>
              <a:rPr lang="en-US" altLang="zh-CN" sz="2400">
                <a:ea typeface="宋体" panose="02010600030101010101" pitchFamily="2" charset="-122"/>
              </a:rPr>
              <a:t>Step 5.</a:t>
            </a:r>
            <a:r>
              <a:rPr lang="en-US" altLang="zh-CN" sz="2400">
                <a:solidFill>
                  <a:schemeClr val="tx1"/>
                </a:solidFill>
                <a:ea typeface="宋体" panose="02010600030101010101" pitchFamily="2" charset="-122"/>
              </a:rPr>
              <a:t> Define the interface to the presentation layer.</a:t>
            </a:r>
          </a:p>
          <a:p>
            <a:pPr marL="1317625" indent="-1317625">
              <a:spcAft>
                <a:spcPct val="10000"/>
              </a:spcAft>
              <a:buFontTx/>
              <a:buNone/>
            </a:pPr>
            <a:r>
              <a:rPr lang="zh-CN" altLang="en-US" sz="2400">
                <a:solidFill>
                  <a:schemeClr val="tx1"/>
                </a:solidFill>
                <a:ea typeface="宋体" panose="02010600030101010101" pitchFamily="2" charset="-122"/>
              </a:rPr>
              <a:t>为表示层定义接口</a:t>
            </a:r>
          </a:p>
          <a:p>
            <a:pPr marL="1317625" indent="-1317625">
              <a:spcAft>
                <a:spcPct val="10000"/>
              </a:spcAft>
              <a:buFontTx/>
              <a:buNone/>
            </a:pPr>
            <a:r>
              <a:rPr lang="en-US" altLang="zh-CN" sz="2400">
                <a:ea typeface="宋体" panose="02010600030101010101" pitchFamily="2" charset="-122"/>
              </a:rPr>
              <a:t>Step 6.</a:t>
            </a:r>
            <a:r>
              <a:rPr lang="en-US" altLang="zh-CN" sz="2400">
                <a:solidFill>
                  <a:schemeClr val="tx1"/>
                </a:solidFill>
                <a:ea typeface="宋体" panose="02010600030101010101" pitchFamily="2" charset="-122"/>
              </a:rPr>
              <a:t> Define the interface to the storage layer.</a:t>
            </a:r>
          </a:p>
          <a:p>
            <a:pPr marL="1317625" indent="-1317625">
              <a:spcAft>
                <a:spcPct val="10000"/>
              </a:spcAft>
              <a:buFontTx/>
              <a:buNone/>
            </a:pPr>
            <a:r>
              <a:rPr lang="zh-CN" altLang="en-US" sz="2400">
                <a:solidFill>
                  <a:schemeClr val="tx1"/>
                </a:solidFill>
                <a:ea typeface="宋体" panose="02010600030101010101" pitchFamily="2" charset="-122"/>
              </a:rPr>
              <a:t>为存储层定义接口 </a:t>
            </a:r>
          </a:p>
          <a:p>
            <a:pPr marL="1317625" indent="-1317625">
              <a:buFontTx/>
              <a:buNone/>
            </a:pPr>
            <a:r>
              <a:rPr lang="en-US" altLang="zh-CN" sz="2400">
                <a:ea typeface="宋体" panose="02010600030101010101" pitchFamily="2" charset="-122"/>
              </a:rPr>
              <a:t>Step 7.</a:t>
            </a:r>
            <a:r>
              <a:rPr lang="en-US" altLang="zh-CN" sz="2400">
                <a:solidFill>
                  <a:schemeClr val="tx1"/>
                </a:solidFill>
                <a:ea typeface="宋体" panose="02010600030101010101" pitchFamily="2" charset="-122"/>
              </a:rPr>
              <a:t> Place the classes in packages.</a:t>
            </a:r>
          </a:p>
          <a:p>
            <a:pPr marL="1317625" indent="-1317625">
              <a:buFontTx/>
              <a:buNone/>
            </a:pPr>
            <a:r>
              <a:rPr lang="zh-CN" altLang="en-US" sz="2400">
                <a:solidFill>
                  <a:schemeClr val="tx1"/>
                </a:solidFill>
                <a:ea typeface="宋体" panose="02010600030101010101" pitchFamily="2" charset="-122"/>
              </a:rPr>
              <a:t>将类放置到包中</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459779">
                                            <p:txEl>
                                              <p:pRg st="0" end="0"/>
                                            </p:txEl>
                                          </p:spTgt>
                                        </p:tgtEl>
                                        <p:attrNameLst>
                                          <p:attrName>style.visibility</p:attrName>
                                        </p:attrNameLst>
                                      </p:cBhvr>
                                      <p:to>
                                        <p:strVal val="visible"/>
                                      </p:to>
                                    </p:set>
                                    <p:animEffect transition="in" filter="blinds(horizontal)">
                                      <p:cBhvr>
                                        <p:cTn id="7" dur="500"/>
                                        <p:tgtEl>
                                          <p:spTgt spid="459779">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459779">
                                            <p:txEl>
                                              <p:pRg st="1" end="1"/>
                                            </p:txEl>
                                          </p:spTgt>
                                        </p:tgtEl>
                                        <p:attrNameLst>
                                          <p:attrName>style.visibility</p:attrName>
                                        </p:attrNameLst>
                                      </p:cBhvr>
                                      <p:to>
                                        <p:strVal val="visible"/>
                                      </p:to>
                                    </p:set>
                                    <p:animEffect transition="in" filter="blinds(horizontal)">
                                      <p:cBhvr>
                                        <p:cTn id="10" dur="500"/>
                                        <p:tgtEl>
                                          <p:spTgt spid="459779">
                                            <p:txEl>
                                              <p:pRg st="1" end="1"/>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3" presetClass="entr" presetSubtype="10" fill="hold" nodeType="clickEffect">
                                  <p:stCondLst>
                                    <p:cond delay="0"/>
                                  </p:stCondLst>
                                  <p:childTnLst>
                                    <p:set>
                                      <p:cBhvr>
                                        <p:cTn id="14" dur="1" fill="hold">
                                          <p:stCondLst>
                                            <p:cond delay="0"/>
                                          </p:stCondLst>
                                        </p:cTn>
                                        <p:tgtEl>
                                          <p:spTgt spid="459779">
                                            <p:txEl>
                                              <p:pRg st="2" end="2"/>
                                            </p:txEl>
                                          </p:spTgt>
                                        </p:tgtEl>
                                        <p:attrNameLst>
                                          <p:attrName>style.visibility</p:attrName>
                                        </p:attrNameLst>
                                      </p:cBhvr>
                                      <p:to>
                                        <p:strVal val="visible"/>
                                      </p:to>
                                    </p:set>
                                    <p:animEffect transition="in" filter="blinds(horizontal)">
                                      <p:cBhvr>
                                        <p:cTn id="15" dur="500"/>
                                        <p:tgtEl>
                                          <p:spTgt spid="459779">
                                            <p:txEl>
                                              <p:pRg st="2" end="2"/>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459779">
                                            <p:txEl>
                                              <p:pRg st="3" end="3"/>
                                            </p:txEl>
                                          </p:spTgt>
                                        </p:tgtEl>
                                        <p:attrNameLst>
                                          <p:attrName>style.visibility</p:attrName>
                                        </p:attrNameLst>
                                      </p:cBhvr>
                                      <p:to>
                                        <p:strVal val="visible"/>
                                      </p:to>
                                    </p:set>
                                    <p:animEffect transition="in" filter="blinds(horizontal)">
                                      <p:cBhvr>
                                        <p:cTn id="18" dur="500"/>
                                        <p:tgtEl>
                                          <p:spTgt spid="459779">
                                            <p:txEl>
                                              <p:pRg st="3" end="3"/>
                                            </p:txEl>
                                          </p:spTgt>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3" presetClass="entr" presetSubtype="10" fill="hold" nodeType="clickEffect">
                                  <p:stCondLst>
                                    <p:cond delay="0"/>
                                  </p:stCondLst>
                                  <p:childTnLst>
                                    <p:set>
                                      <p:cBhvr>
                                        <p:cTn id="22" dur="1" fill="hold">
                                          <p:stCondLst>
                                            <p:cond delay="0"/>
                                          </p:stCondLst>
                                        </p:cTn>
                                        <p:tgtEl>
                                          <p:spTgt spid="459779">
                                            <p:txEl>
                                              <p:pRg st="4" end="4"/>
                                            </p:txEl>
                                          </p:spTgt>
                                        </p:tgtEl>
                                        <p:attrNameLst>
                                          <p:attrName>style.visibility</p:attrName>
                                        </p:attrNameLst>
                                      </p:cBhvr>
                                      <p:to>
                                        <p:strVal val="visible"/>
                                      </p:to>
                                    </p:set>
                                    <p:animEffect transition="in" filter="blinds(horizontal)">
                                      <p:cBhvr>
                                        <p:cTn id="23" dur="500"/>
                                        <p:tgtEl>
                                          <p:spTgt spid="459779">
                                            <p:txEl>
                                              <p:pRg st="4" end="4"/>
                                            </p:txEl>
                                          </p:spTgt>
                                        </p:tgtEl>
                                      </p:cBhvr>
                                    </p:animEffect>
                                  </p:childTnLst>
                                </p:cTn>
                              </p:par>
                              <p:par>
                                <p:cTn id="24" presetID="3" presetClass="entr" presetSubtype="10" fill="hold" nodeType="withEffect">
                                  <p:stCondLst>
                                    <p:cond delay="0"/>
                                  </p:stCondLst>
                                  <p:childTnLst>
                                    <p:set>
                                      <p:cBhvr>
                                        <p:cTn id="25" dur="1" fill="hold">
                                          <p:stCondLst>
                                            <p:cond delay="0"/>
                                          </p:stCondLst>
                                        </p:cTn>
                                        <p:tgtEl>
                                          <p:spTgt spid="459779">
                                            <p:txEl>
                                              <p:pRg st="5" end="5"/>
                                            </p:txEl>
                                          </p:spTgt>
                                        </p:tgtEl>
                                        <p:attrNameLst>
                                          <p:attrName>style.visibility</p:attrName>
                                        </p:attrNameLst>
                                      </p:cBhvr>
                                      <p:to>
                                        <p:strVal val="visible"/>
                                      </p:to>
                                    </p:set>
                                    <p:animEffect transition="in" filter="blinds(horizontal)">
                                      <p:cBhvr>
                                        <p:cTn id="26" dur="500"/>
                                        <p:tgtEl>
                                          <p:spTgt spid="459779">
                                            <p:txEl>
                                              <p:pRg st="5" end="5"/>
                                            </p:txEl>
                                          </p:spTgt>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3" presetClass="entr" presetSubtype="10" fill="hold" nodeType="clickEffect">
                                  <p:stCondLst>
                                    <p:cond delay="0"/>
                                  </p:stCondLst>
                                  <p:childTnLst>
                                    <p:set>
                                      <p:cBhvr>
                                        <p:cTn id="30" dur="1" fill="hold">
                                          <p:stCondLst>
                                            <p:cond delay="0"/>
                                          </p:stCondLst>
                                        </p:cTn>
                                        <p:tgtEl>
                                          <p:spTgt spid="459779">
                                            <p:txEl>
                                              <p:pRg st="6" end="6"/>
                                            </p:txEl>
                                          </p:spTgt>
                                        </p:tgtEl>
                                        <p:attrNameLst>
                                          <p:attrName>style.visibility</p:attrName>
                                        </p:attrNameLst>
                                      </p:cBhvr>
                                      <p:to>
                                        <p:strVal val="visible"/>
                                      </p:to>
                                    </p:set>
                                    <p:animEffect transition="in" filter="blinds(horizontal)">
                                      <p:cBhvr>
                                        <p:cTn id="31" dur="500"/>
                                        <p:tgtEl>
                                          <p:spTgt spid="459779">
                                            <p:txEl>
                                              <p:pRg st="6" end="6"/>
                                            </p:txEl>
                                          </p:spTgt>
                                        </p:tgtEl>
                                      </p:cBhvr>
                                    </p:animEffect>
                                  </p:childTnLst>
                                </p:cTn>
                              </p:par>
                              <p:par>
                                <p:cTn id="32" presetID="3" presetClass="entr" presetSubtype="10" fill="hold" nodeType="withEffect">
                                  <p:stCondLst>
                                    <p:cond delay="0"/>
                                  </p:stCondLst>
                                  <p:childTnLst>
                                    <p:set>
                                      <p:cBhvr>
                                        <p:cTn id="33" dur="1" fill="hold">
                                          <p:stCondLst>
                                            <p:cond delay="0"/>
                                          </p:stCondLst>
                                        </p:cTn>
                                        <p:tgtEl>
                                          <p:spTgt spid="459779">
                                            <p:txEl>
                                              <p:pRg st="7" end="7"/>
                                            </p:txEl>
                                          </p:spTgt>
                                        </p:tgtEl>
                                        <p:attrNameLst>
                                          <p:attrName>style.visibility</p:attrName>
                                        </p:attrNameLst>
                                      </p:cBhvr>
                                      <p:to>
                                        <p:strVal val="visible"/>
                                      </p:to>
                                    </p:set>
                                    <p:animEffect transition="in" filter="blinds(horizontal)">
                                      <p:cBhvr>
                                        <p:cTn id="34" dur="500"/>
                                        <p:tgtEl>
                                          <p:spTgt spid="459779">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61826" name="Rectangle 2"/>
          <p:cNvSpPr>
            <a:spLocks noGrp="1" noChangeArrowheads="1"/>
          </p:cNvSpPr>
          <p:nvPr>
            <p:ph type="title"/>
          </p:nvPr>
        </p:nvSpPr>
        <p:spPr>
          <a:xfrm>
            <a:off x="1295400" y="198438"/>
            <a:ext cx="7391400" cy="1020762"/>
          </a:xfrm>
        </p:spPr>
        <p:txBody>
          <a:bodyPr/>
          <a:lstStyle/>
          <a:p>
            <a:r>
              <a:rPr lang="en-US" altLang="zh-CN">
                <a:ea typeface="宋体" panose="02010600030101010101" pitchFamily="2" charset="-122"/>
              </a:rPr>
              <a:t>Procedure for Object-Oriented </a:t>
            </a:r>
            <a:br>
              <a:rPr lang="en-US" altLang="zh-CN">
                <a:ea typeface="宋体" panose="02010600030101010101" pitchFamily="2" charset="-122"/>
              </a:rPr>
            </a:br>
            <a:r>
              <a:rPr lang="en-US" altLang="zh-CN">
                <a:ea typeface="宋体" panose="02010600030101010101" pitchFamily="2" charset="-122"/>
              </a:rPr>
              <a:t>Program Design </a:t>
            </a:r>
            <a:r>
              <a:rPr lang="en-US" altLang="zh-CN" sz="1600">
                <a:ea typeface="宋体" panose="02010600030101010101" pitchFamily="2" charset="-122"/>
              </a:rPr>
              <a:t>(continued)</a:t>
            </a:r>
          </a:p>
        </p:txBody>
      </p:sp>
      <p:sp>
        <p:nvSpPr>
          <p:cNvPr id="461827" name="Rectangle 3"/>
          <p:cNvSpPr>
            <a:spLocks noGrp="1" noChangeArrowheads="1"/>
          </p:cNvSpPr>
          <p:nvPr>
            <p:ph type="body" idx="1"/>
          </p:nvPr>
        </p:nvSpPr>
        <p:spPr>
          <a:xfrm>
            <a:off x="457200" y="1646238"/>
            <a:ext cx="8458200" cy="5211762"/>
          </a:xfrm>
        </p:spPr>
        <p:txBody>
          <a:bodyPr/>
          <a:lstStyle/>
          <a:p>
            <a:pPr marL="1317625" indent="-1317625">
              <a:spcAft>
                <a:spcPct val="10000"/>
              </a:spcAft>
              <a:buFontTx/>
              <a:buNone/>
            </a:pPr>
            <a:r>
              <a:rPr lang="zh-CN" altLang="en-US" sz="2400">
                <a:solidFill>
                  <a:schemeClr val="tx1"/>
                </a:solidFill>
                <a:ea typeface="宋体" panose="02010600030101010101" pitchFamily="2" charset="-122"/>
              </a:rPr>
              <a:t>         最重要的活动？</a:t>
            </a:r>
          </a:p>
          <a:p>
            <a:pPr marL="1317625" indent="-1317625">
              <a:spcAft>
                <a:spcPct val="10000"/>
              </a:spcAft>
              <a:buFontTx/>
              <a:buNone/>
            </a:pPr>
            <a:r>
              <a:rPr lang="zh-CN" altLang="en-US" sz="2400">
                <a:solidFill>
                  <a:schemeClr val="tx1"/>
                </a:solidFill>
                <a:ea typeface="宋体" panose="02010600030101010101" pitchFamily="2" charset="-122"/>
              </a:rPr>
              <a:t>	</a:t>
            </a:r>
            <a:r>
              <a:rPr lang="zh-CN" altLang="en-US" sz="2400">
                <a:ea typeface="宋体" panose="02010600030101010101" pitchFamily="2" charset="-122"/>
              </a:rPr>
              <a:t>为各对象分配职责；模式对设计决策起着指导作用；</a:t>
            </a:r>
          </a:p>
          <a:p>
            <a:pPr marL="1317625" indent="-1317625">
              <a:spcAft>
                <a:spcPct val="10000"/>
              </a:spcAft>
              <a:buFontTx/>
              <a:buNone/>
            </a:pPr>
            <a:r>
              <a:rPr lang="zh-CN" altLang="en-US" sz="2400">
                <a:ea typeface="宋体" panose="02010600030101010101" pitchFamily="2" charset="-122"/>
              </a:rPr>
              <a:t>	通过创建交互图，尤其是协作图，来研究不同的职责分配方案，并确定设计决策。</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461827">
                                            <p:txEl>
                                              <p:pRg st="0" end="0"/>
                                            </p:txEl>
                                          </p:spTgt>
                                        </p:tgtEl>
                                        <p:attrNameLst>
                                          <p:attrName>style.visibility</p:attrName>
                                        </p:attrNameLst>
                                      </p:cBhvr>
                                      <p:to>
                                        <p:strVal val="visible"/>
                                      </p:to>
                                    </p:set>
                                    <p:animEffect transition="in" filter="blinds(horizontal)">
                                      <p:cBhvr>
                                        <p:cTn id="7" dur="500"/>
                                        <p:tgtEl>
                                          <p:spTgt spid="461827">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461827">
                                            <p:txEl>
                                              <p:pRg st="1" end="1"/>
                                            </p:txEl>
                                          </p:spTgt>
                                        </p:tgtEl>
                                        <p:attrNameLst>
                                          <p:attrName>style.visibility</p:attrName>
                                        </p:attrNameLst>
                                      </p:cBhvr>
                                      <p:to>
                                        <p:strVal val="visible"/>
                                      </p:to>
                                    </p:set>
                                    <p:animEffect transition="in" filter="blinds(horizontal)">
                                      <p:cBhvr>
                                        <p:cTn id="12" dur="500"/>
                                        <p:tgtEl>
                                          <p:spTgt spid="461827">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461827">
                                            <p:txEl>
                                              <p:pRg st="2" end="2"/>
                                            </p:txEl>
                                          </p:spTgt>
                                        </p:tgtEl>
                                        <p:attrNameLst>
                                          <p:attrName>style.visibility</p:attrName>
                                        </p:attrNameLst>
                                      </p:cBhvr>
                                      <p:to>
                                        <p:strVal val="visible"/>
                                      </p:to>
                                    </p:set>
                                    <p:animEffect transition="in" filter="blinds(horizontal)">
                                      <p:cBhvr>
                                        <p:cTn id="17" dur="500"/>
                                        <p:tgtEl>
                                          <p:spTgt spid="46182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0482" name="Rectangle 2"/>
          <p:cNvSpPr>
            <a:spLocks noGrp="1" noChangeArrowheads="1"/>
          </p:cNvSpPr>
          <p:nvPr>
            <p:ph type="title"/>
          </p:nvPr>
        </p:nvSpPr>
        <p:spPr>
          <a:xfrm>
            <a:off x="914400" y="228600"/>
            <a:ext cx="8001000" cy="1020763"/>
          </a:xfrm>
        </p:spPr>
        <p:txBody>
          <a:bodyPr/>
          <a:lstStyle/>
          <a:p>
            <a:r>
              <a:rPr lang="en-US" altLang="zh-CN">
                <a:ea typeface="宋体" panose="02010600030101010101" pitchFamily="2" charset="-122"/>
              </a:rPr>
              <a:t>Patterns for </a:t>
            </a:r>
            <a:br>
              <a:rPr lang="en-US" altLang="zh-CN">
                <a:ea typeface="宋体" panose="02010600030101010101" pitchFamily="2" charset="-122"/>
              </a:rPr>
            </a:br>
            <a:r>
              <a:rPr lang="en-US" altLang="zh-CN">
                <a:ea typeface="宋体" panose="02010600030101010101" pitchFamily="2" charset="-122"/>
              </a:rPr>
              <a:t>Object-Oriented Program Design</a:t>
            </a:r>
          </a:p>
        </p:txBody>
      </p:sp>
      <p:sp>
        <p:nvSpPr>
          <p:cNvPr id="660483" name="Rectangle 3"/>
          <p:cNvSpPr>
            <a:spLocks noGrp="1" noChangeArrowheads="1"/>
          </p:cNvSpPr>
          <p:nvPr>
            <p:ph type="body" idx="1"/>
          </p:nvPr>
        </p:nvSpPr>
        <p:spPr>
          <a:xfrm>
            <a:off x="1676400" y="1722438"/>
            <a:ext cx="7162800" cy="4525962"/>
          </a:xfrm>
        </p:spPr>
        <p:txBody>
          <a:bodyPr/>
          <a:lstStyle/>
          <a:p>
            <a:pPr marL="574675" indent="-574675">
              <a:buFontTx/>
              <a:buNone/>
            </a:pPr>
            <a:r>
              <a:rPr lang="en-US" altLang="zh-CN">
                <a:solidFill>
                  <a:schemeClr val="tx1"/>
                </a:solidFill>
                <a:ea typeface="宋体" panose="02010600030101010101" pitchFamily="2" charset="-122"/>
              </a:rPr>
              <a:t>A </a:t>
            </a:r>
            <a:r>
              <a:rPr lang="en-US" altLang="zh-CN">
                <a:ea typeface="宋体" panose="02010600030101010101" pitchFamily="2" charset="-122"/>
              </a:rPr>
              <a:t>pattern</a:t>
            </a:r>
            <a:r>
              <a:rPr lang="en-US" altLang="zh-CN">
                <a:solidFill>
                  <a:schemeClr val="tx1"/>
                </a:solidFill>
                <a:ea typeface="宋体" panose="02010600030101010101" pitchFamily="2" charset="-122"/>
              </a:rPr>
              <a:t> is a named statement of a design problem together with its solution and guidance for applying the pattern.  </a:t>
            </a:r>
          </a:p>
          <a:p>
            <a:pPr marL="574675" indent="-574675">
              <a:buFontTx/>
              <a:buNone/>
            </a:pPr>
            <a:r>
              <a:rPr lang="zh-CN" altLang="en-US">
                <a:solidFill>
                  <a:schemeClr val="tx1"/>
                </a:solidFill>
                <a:ea typeface="宋体" panose="02010600030101010101" pitchFamily="2" charset="-122"/>
              </a:rPr>
              <a:t>模式是设计问题以及解决方案的已命名的描述</a:t>
            </a:r>
          </a:p>
          <a:p>
            <a:pPr marL="574675" indent="-574675">
              <a:buFontTx/>
              <a:buNone/>
            </a:pPr>
            <a:r>
              <a:rPr lang="zh-CN" altLang="en-US">
                <a:solidFill>
                  <a:schemeClr val="tx1"/>
                </a:solidFill>
                <a:ea typeface="宋体" panose="02010600030101010101" pitchFamily="2" charset="-122"/>
              </a:rPr>
              <a:t>模式是在某一个场景下的问题解决方案</a:t>
            </a:r>
          </a:p>
          <a:p>
            <a:pPr marL="574675" indent="-574675">
              <a:buFontTx/>
              <a:buNone/>
            </a:pPr>
            <a:endParaRPr lang="zh-CN" altLang="en-US">
              <a:solidFill>
                <a:schemeClr val="tx1"/>
              </a:solidFill>
              <a:ea typeface="宋体" panose="02010600030101010101" pitchFamily="2" charset="-122"/>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2530" name="Rectangle 2"/>
          <p:cNvSpPr>
            <a:spLocks noGrp="1" noChangeArrowheads="1"/>
          </p:cNvSpPr>
          <p:nvPr>
            <p:ph type="title"/>
          </p:nvPr>
        </p:nvSpPr>
        <p:spPr/>
        <p:txBody>
          <a:bodyPr/>
          <a:lstStyle/>
          <a:p>
            <a:endParaRPr lang="zh-CN" altLang="en-US">
              <a:ea typeface="宋体" panose="02010600030101010101" pitchFamily="2" charset="-122"/>
            </a:endParaRPr>
          </a:p>
        </p:txBody>
      </p:sp>
      <p:sp>
        <p:nvSpPr>
          <p:cNvPr id="662531" name="Rectangle 3"/>
          <p:cNvSpPr>
            <a:spLocks noGrp="1" noChangeArrowheads="1"/>
          </p:cNvSpPr>
          <p:nvPr>
            <p:ph type="body" idx="1"/>
          </p:nvPr>
        </p:nvSpPr>
        <p:spPr>
          <a:xfrm>
            <a:off x="1295400" y="1447800"/>
            <a:ext cx="7391400" cy="4800600"/>
          </a:xfrm>
        </p:spPr>
        <p:txBody>
          <a:bodyPr/>
          <a:lstStyle/>
          <a:p>
            <a:pPr>
              <a:lnSpc>
                <a:spcPct val="80000"/>
              </a:lnSpc>
            </a:pPr>
            <a:r>
              <a:rPr lang="zh-CN" altLang="en-US" sz="2400">
                <a:solidFill>
                  <a:schemeClr val="tx1"/>
                </a:solidFill>
                <a:ea typeface="宋体" panose="02010600030101010101" pitchFamily="2" charset="-122"/>
              </a:rPr>
              <a:t>   模式理论的基本思想其实起源于中国，是中国文化的固有思想</a:t>
            </a:r>
            <a:r>
              <a:rPr lang="en-US" altLang="zh-CN" sz="2400">
                <a:solidFill>
                  <a:schemeClr val="tx1"/>
                </a:solidFill>
                <a:ea typeface="宋体" panose="02010600030101010101" pitchFamily="2" charset="-122"/>
              </a:rPr>
              <a:t>,</a:t>
            </a:r>
            <a:r>
              <a:rPr lang="zh-CN" altLang="en-US" sz="2400">
                <a:solidFill>
                  <a:schemeClr val="tx1"/>
                </a:solidFill>
                <a:ea typeface="宋体" panose="02010600030101010101" pitchFamily="2" charset="-122"/>
              </a:rPr>
              <a:t>每一个自幼受到中国思想熏陶的人，都自然具有这一基本思想。</a:t>
            </a:r>
          </a:p>
          <a:p>
            <a:pPr>
              <a:lnSpc>
                <a:spcPct val="80000"/>
              </a:lnSpc>
            </a:pPr>
            <a:r>
              <a:rPr lang="zh-CN" altLang="en-US" sz="2400">
                <a:solidFill>
                  <a:schemeClr val="tx1"/>
                </a:solidFill>
                <a:ea typeface="宋体" panose="02010600030101010101" pitchFamily="2" charset="-122"/>
              </a:rPr>
              <a:t>　　</a:t>
            </a:r>
            <a:r>
              <a:rPr lang="zh-CN" altLang="en-US" sz="2400">
                <a:ea typeface="宋体" panose="02010600030101010101" pitchFamily="2" charset="-122"/>
              </a:rPr>
              <a:t>所谓模式，就是得到很好研究的范例。设计模式，就是设计范例。在孙子兵法中的各种模式。孙子说，“置于死地而后生”，就是战争模式。三十六计，条条都是模式，比如“走为上”，“空城计”也都是战争模式。</a:t>
            </a:r>
          </a:p>
          <a:p>
            <a:pPr>
              <a:lnSpc>
                <a:spcPct val="80000"/>
              </a:lnSpc>
            </a:pPr>
            <a:r>
              <a:rPr lang="zh-CN" altLang="en-US" sz="2400">
                <a:solidFill>
                  <a:schemeClr val="tx1"/>
                </a:solidFill>
                <a:ea typeface="宋体" panose="02010600030101010101" pitchFamily="2" charset="-122"/>
              </a:rPr>
              <a:t>　　这些模式中的每一个都具有典型意义，具有学习价值。通过研究这些模式，学习者可以相互交流，可以在自己的实践中举一反三，推陈出新，加以应用。</a:t>
            </a:r>
          </a:p>
          <a:p>
            <a:pPr>
              <a:lnSpc>
                <a:spcPct val="80000"/>
              </a:lnSpc>
            </a:pPr>
            <a:r>
              <a:rPr lang="zh-CN" altLang="en-US" sz="2400">
                <a:solidFill>
                  <a:schemeClr val="tx1"/>
                </a:solidFill>
                <a:ea typeface="宋体" panose="02010600030101010101" pitchFamily="2" charset="-122"/>
              </a:rPr>
              <a:t>　　在我们参加高考的时候，老师给我们很多的典型题目，作为练习使用。这些题目一般来说不会在高考中原封不动地出现，但是这些题目会有一些内容启发我们的思考，可以让我们举一反三，从而为考试做好准备。</a:t>
            </a:r>
          </a:p>
          <a:p>
            <a:pPr>
              <a:lnSpc>
                <a:spcPct val="80000"/>
              </a:lnSpc>
            </a:pPr>
            <a:r>
              <a:rPr lang="zh-CN" altLang="en-US" sz="2400">
                <a:solidFill>
                  <a:schemeClr val="tx1"/>
                </a:solidFill>
                <a:ea typeface="宋体" panose="02010600030101010101" pitchFamily="2" charset="-122"/>
              </a:rPr>
              <a:t>　</a:t>
            </a: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4578" name="Rectangle 2"/>
          <p:cNvSpPr>
            <a:spLocks noGrp="1" noChangeArrowheads="1"/>
          </p:cNvSpPr>
          <p:nvPr>
            <p:ph type="title"/>
          </p:nvPr>
        </p:nvSpPr>
        <p:spPr/>
        <p:txBody>
          <a:bodyPr/>
          <a:lstStyle/>
          <a:p>
            <a:endParaRPr lang="zh-CN" altLang="en-US">
              <a:ea typeface="宋体" panose="02010600030101010101" pitchFamily="2" charset="-122"/>
            </a:endParaRPr>
          </a:p>
        </p:txBody>
      </p:sp>
      <p:sp>
        <p:nvSpPr>
          <p:cNvPr id="664579" name="Rectangle 3"/>
          <p:cNvSpPr>
            <a:spLocks noGrp="1" noChangeArrowheads="1"/>
          </p:cNvSpPr>
          <p:nvPr>
            <p:ph type="body" idx="1"/>
          </p:nvPr>
        </p:nvSpPr>
        <p:spPr/>
        <p:txBody>
          <a:bodyPr/>
          <a:lstStyle/>
          <a:p>
            <a:pPr>
              <a:lnSpc>
                <a:spcPct val="80000"/>
              </a:lnSpc>
            </a:pPr>
            <a:r>
              <a:rPr lang="zh-CN" altLang="en-US" sz="2800">
                <a:solidFill>
                  <a:schemeClr val="tx1"/>
                </a:solidFill>
                <a:ea typeface="宋体" panose="02010600030101010101" pitchFamily="2" charset="-122"/>
              </a:rPr>
              <a:t>　</a:t>
            </a:r>
            <a:r>
              <a:rPr lang="zh-CN" altLang="en-US" sz="2800">
                <a:ea typeface="宋体" panose="02010600030101010101" pitchFamily="2" charset="-122"/>
              </a:rPr>
              <a:t>模式不是框架（</a:t>
            </a:r>
            <a:r>
              <a:rPr lang="en-US" altLang="zh-CN" sz="2800">
                <a:ea typeface="宋体" panose="02010600030101010101" pitchFamily="2" charset="-122"/>
              </a:rPr>
              <a:t>Framework</a:t>
            </a:r>
            <a:r>
              <a:rPr lang="zh-CN" altLang="en-US" sz="2800">
                <a:ea typeface="宋体" panose="02010600030101010101" pitchFamily="2" charset="-122"/>
              </a:rPr>
              <a:t>），也不是过程。模式也不是简单的“问题的解决方案”，因为模式必须是典型问题的解决方案，是可以让学习者举一反三的，有研究价值、有交流价值，有自己的名字的例子。</a:t>
            </a:r>
          </a:p>
          <a:p>
            <a:pPr>
              <a:lnSpc>
                <a:spcPct val="80000"/>
              </a:lnSpc>
            </a:pPr>
            <a:r>
              <a:rPr lang="zh-CN" altLang="en-US" sz="2800">
                <a:ea typeface="宋体" panose="02010600030101010101" pitchFamily="2" charset="-122"/>
              </a:rPr>
              <a:t>　　模式不能套用。不要以为在任何一个系统中都要使用某些设计模式。系统的设计也不是含有设计模式就好，更不是含有越多的设计模式就越好。</a:t>
            </a:r>
          </a:p>
          <a:p>
            <a:pPr>
              <a:lnSpc>
                <a:spcPct val="80000"/>
              </a:lnSpc>
            </a:pPr>
            <a:r>
              <a:rPr lang="zh-CN" altLang="en-US" sz="2800">
                <a:solidFill>
                  <a:schemeClr val="tx1"/>
                </a:solidFill>
                <a:ea typeface="宋体" panose="02010600030101010101" pitchFamily="2" charset="-122"/>
              </a:rPr>
              <a:t>　　在高考中，你如果把老师交给你的典型题目答案倒背如流，在一个个放到考试卷子上去，放得越多，恐怕你就离考上大学越远。</a:t>
            </a:r>
          </a:p>
          <a:p>
            <a:pPr>
              <a:lnSpc>
                <a:spcPct val="80000"/>
              </a:lnSpc>
            </a:pPr>
            <a:r>
              <a:rPr lang="zh-CN" altLang="en-US" sz="2800">
                <a:solidFill>
                  <a:schemeClr val="tx1"/>
                </a:solidFill>
                <a:ea typeface="宋体" panose="02010600030101010101" pitchFamily="2" charset="-122"/>
              </a:rPr>
              <a:t>　　　　</a:t>
            </a: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5186" name="Rectangle 2"/>
          <p:cNvSpPr>
            <a:spLocks noGrp="1" noChangeArrowheads="1"/>
          </p:cNvSpPr>
          <p:nvPr>
            <p:ph type="title"/>
          </p:nvPr>
        </p:nvSpPr>
        <p:spPr/>
        <p:txBody>
          <a:bodyPr/>
          <a:lstStyle/>
          <a:p>
            <a:endParaRPr lang="zh-CN" altLang="en-US">
              <a:ea typeface="宋体" panose="02010600030101010101" pitchFamily="2" charset="-122"/>
            </a:endParaRPr>
          </a:p>
        </p:txBody>
      </p:sp>
      <p:sp>
        <p:nvSpPr>
          <p:cNvPr id="605187" name="Rectangle 3"/>
          <p:cNvSpPr>
            <a:spLocks noGrp="1" noChangeArrowheads="1"/>
          </p:cNvSpPr>
          <p:nvPr>
            <p:ph type="body" idx="1"/>
          </p:nvPr>
        </p:nvSpPr>
        <p:spPr/>
        <p:txBody>
          <a:bodyPr/>
          <a:lstStyle/>
          <a:p>
            <a:r>
              <a:rPr lang="zh-CN" altLang="en-US" b="0">
                <a:solidFill>
                  <a:schemeClr val="tx1"/>
                </a:solidFill>
                <a:ea typeface="宋体" panose="02010600030101010101" pitchFamily="2" charset="-122"/>
              </a:rPr>
              <a:t>设计阶段对分析模型进行扩展并将模型进一步细化，并考虑技术细节和限制条件。</a:t>
            </a:r>
          </a:p>
          <a:p>
            <a:r>
              <a:rPr lang="zh-CN" altLang="en-US" b="0">
                <a:solidFill>
                  <a:schemeClr val="tx1"/>
                </a:solidFill>
                <a:ea typeface="宋体" panose="02010600030101010101" pitchFamily="2" charset="-122"/>
              </a:rPr>
              <a:t>设计的目的是指定一个可行的解决方案，以便能很容易地转变成为编程代码。</a:t>
            </a:r>
          </a:p>
          <a:p>
            <a:pPr>
              <a:buFontTx/>
              <a:buNone/>
            </a:pPr>
            <a:endParaRPr lang="zh-CN" altLang="en-US">
              <a:solidFill>
                <a:schemeClr val="tx1"/>
              </a:solidFill>
              <a:ea typeface="宋体" panose="02010600030101010101" pitchFamily="2" charset="-122"/>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6626" name="Rectangle 2"/>
          <p:cNvSpPr>
            <a:spLocks noGrp="1" noChangeArrowheads="1"/>
          </p:cNvSpPr>
          <p:nvPr>
            <p:ph type="title"/>
          </p:nvPr>
        </p:nvSpPr>
        <p:spPr>
          <a:xfrm>
            <a:off x="914400" y="228600"/>
            <a:ext cx="8001000" cy="1020763"/>
          </a:xfrm>
        </p:spPr>
        <p:txBody>
          <a:bodyPr/>
          <a:lstStyle/>
          <a:p>
            <a:r>
              <a:rPr lang="en-US" altLang="zh-CN">
                <a:ea typeface="宋体" panose="02010600030101010101" pitchFamily="2" charset="-122"/>
              </a:rPr>
              <a:t>Patterns for </a:t>
            </a:r>
            <a:br>
              <a:rPr lang="en-US" altLang="zh-CN">
                <a:ea typeface="宋体" panose="02010600030101010101" pitchFamily="2" charset="-122"/>
              </a:rPr>
            </a:br>
            <a:r>
              <a:rPr lang="en-US" altLang="zh-CN">
                <a:ea typeface="宋体" panose="02010600030101010101" pitchFamily="2" charset="-122"/>
              </a:rPr>
              <a:t>Object-Oriented Program Design</a:t>
            </a:r>
          </a:p>
        </p:txBody>
      </p:sp>
      <p:sp>
        <p:nvSpPr>
          <p:cNvPr id="666627" name="Rectangle 3"/>
          <p:cNvSpPr>
            <a:spLocks noGrp="1" noChangeArrowheads="1"/>
          </p:cNvSpPr>
          <p:nvPr>
            <p:ph type="body" idx="1"/>
          </p:nvPr>
        </p:nvSpPr>
        <p:spPr>
          <a:xfrm>
            <a:off x="1676400" y="1722438"/>
            <a:ext cx="7162800" cy="4525962"/>
          </a:xfrm>
        </p:spPr>
        <p:txBody>
          <a:bodyPr/>
          <a:lstStyle/>
          <a:p>
            <a:pPr marL="574675" indent="-574675">
              <a:lnSpc>
                <a:spcPct val="80000"/>
              </a:lnSpc>
              <a:buFontTx/>
              <a:buNone/>
            </a:pPr>
            <a:r>
              <a:rPr lang="zh-CN" altLang="en-US" sz="2400">
                <a:ea typeface="宋体" panose="02010600030101010101" pitchFamily="2" charset="-122"/>
              </a:rPr>
              <a:t>设计模式描述了软件设计过程中某一类常见问题的一般性的解决方案。面向对象设计模式描述了面向对象设计过程中、特定场景下、类与相互通信的对象之间常见的组织关系。 </a:t>
            </a:r>
          </a:p>
          <a:p>
            <a:pPr marL="574675" indent="-574675">
              <a:lnSpc>
                <a:spcPct val="80000"/>
              </a:lnSpc>
              <a:buFontTx/>
              <a:buNone/>
            </a:pPr>
            <a:r>
              <a:rPr lang="en-US" altLang="zh-CN" sz="2400">
                <a:ea typeface="宋体" panose="02010600030101010101" pitchFamily="2" charset="-122"/>
              </a:rPr>
              <a:t>GoF23 </a:t>
            </a:r>
            <a:r>
              <a:rPr lang="zh-CN" altLang="en-US" sz="2400">
                <a:ea typeface="宋体" panose="02010600030101010101" pitchFamily="2" charset="-122"/>
              </a:rPr>
              <a:t>种设计模式</a:t>
            </a:r>
          </a:p>
          <a:p>
            <a:pPr marL="574675" indent="-574675">
              <a:lnSpc>
                <a:spcPct val="80000"/>
              </a:lnSpc>
            </a:pPr>
            <a:r>
              <a:rPr lang="zh-CN" altLang="en-US" sz="2400">
                <a:ea typeface="宋体" panose="02010600030101010101" pitchFamily="2" charset="-122"/>
              </a:rPr>
              <a:t>历史性著作</a:t>
            </a:r>
            <a:r>
              <a:rPr lang="en-US" altLang="zh-CN" sz="2400" b="0">
                <a:solidFill>
                  <a:schemeClr val="tx1"/>
                </a:solidFill>
                <a:ea typeface="宋体" panose="02010600030101010101" pitchFamily="2" charset="-122"/>
              </a:rPr>
              <a:t>Design Patterns Elements of Reusable Object-Oriented Software</a:t>
            </a:r>
            <a:r>
              <a:rPr lang="en-US" altLang="zh-CN" sz="2400">
                <a:ea typeface="宋体" panose="02010600030101010101" pitchFamily="2" charset="-122"/>
              </a:rPr>
              <a:t>《</a:t>
            </a:r>
            <a:r>
              <a:rPr lang="zh-CN" altLang="en-US" sz="2400">
                <a:ea typeface="宋体" panose="02010600030101010101" pitchFamily="2" charset="-122"/>
              </a:rPr>
              <a:t>设计模式：可复用面向对象软件的基础</a:t>
            </a:r>
            <a:r>
              <a:rPr lang="en-US" altLang="zh-CN" sz="2400">
                <a:ea typeface="宋体" panose="02010600030101010101" pitchFamily="2" charset="-122"/>
              </a:rPr>
              <a:t>》</a:t>
            </a:r>
            <a:r>
              <a:rPr lang="zh-CN" altLang="en-US" sz="2400">
                <a:ea typeface="宋体" panose="02010600030101010101" pitchFamily="2" charset="-122"/>
              </a:rPr>
              <a:t>一书中描述了</a:t>
            </a:r>
            <a:r>
              <a:rPr lang="en-US" altLang="zh-CN" sz="2400">
                <a:ea typeface="宋体" panose="02010600030101010101" pitchFamily="2" charset="-122"/>
              </a:rPr>
              <a:t>23</a:t>
            </a:r>
            <a:r>
              <a:rPr lang="zh-CN" altLang="en-US" sz="2400">
                <a:ea typeface="宋体" panose="02010600030101010101" pitchFamily="2" charset="-122"/>
              </a:rPr>
              <a:t>种经典面向对象设计模式，创立了模式在软件设计中的地位。该书四位作者被人们并称为</a:t>
            </a:r>
            <a:r>
              <a:rPr lang="en-US" altLang="zh-CN" sz="2400">
                <a:ea typeface="宋体" panose="02010600030101010101" pitchFamily="2" charset="-122"/>
              </a:rPr>
              <a:t>Gang of Four </a:t>
            </a:r>
            <a:r>
              <a:rPr lang="zh-CN" altLang="en-US" sz="2400">
                <a:ea typeface="宋体" panose="02010600030101010101" pitchFamily="2" charset="-122"/>
              </a:rPr>
              <a:t>（</a:t>
            </a:r>
            <a:r>
              <a:rPr lang="en-US" altLang="zh-CN" sz="2400">
                <a:ea typeface="宋体" panose="02010600030101010101" pitchFamily="2" charset="-122"/>
              </a:rPr>
              <a:t>GoF</a:t>
            </a:r>
            <a:r>
              <a:rPr lang="zh-CN" altLang="en-US" sz="2400">
                <a:ea typeface="宋体" panose="02010600030101010101" pitchFamily="2" charset="-122"/>
              </a:rPr>
              <a:t>：</a:t>
            </a:r>
            <a:r>
              <a:rPr lang="en-US" altLang="zh-CN" sz="2400">
                <a:ea typeface="宋体" panose="02010600030101010101" pitchFamily="2" charset="-122"/>
              </a:rPr>
              <a:t>Erich Gamma</a:t>
            </a:r>
            <a:r>
              <a:rPr lang="zh-CN" altLang="en-US" sz="2400">
                <a:ea typeface="宋体" panose="02010600030101010101" pitchFamily="2" charset="-122"/>
              </a:rPr>
              <a:t>、</a:t>
            </a:r>
            <a:r>
              <a:rPr lang="en-US" altLang="zh-CN" sz="2400">
                <a:ea typeface="宋体" panose="02010600030101010101" pitchFamily="2" charset="-122"/>
              </a:rPr>
              <a:t>Richard Helm</a:t>
            </a:r>
            <a:r>
              <a:rPr lang="zh-CN" altLang="en-US" sz="2400">
                <a:ea typeface="宋体" panose="02010600030101010101" pitchFamily="2" charset="-122"/>
              </a:rPr>
              <a:t>、</a:t>
            </a:r>
            <a:r>
              <a:rPr lang="en-US" altLang="zh-CN" sz="2400">
                <a:ea typeface="宋体" panose="02010600030101010101" pitchFamily="2" charset="-122"/>
              </a:rPr>
              <a:t>Ralph Johnson</a:t>
            </a:r>
            <a:r>
              <a:rPr lang="zh-CN" altLang="en-US" sz="2400">
                <a:ea typeface="宋体" panose="02010600030101010101" pitchFamily="2" charset="-122"/>
              </a:rPr>
              <a:t>与</a:t>
            </a:r>
            <a:r>
              <a:rPr lang="en-US" altLang="zh-CN" sz="2400">
                <a:ea typeface="宋体" panose="02010600030101010101" pitchFamily="2" charset="-122"/>
              </a:rPr>
              <a:t>John Vissides</a:t>
            </a:r>
            <a:r>
              <a:rPr lang="zh-CN" altLang="en-US" sz="2400">
                <a:ea typeface="宋体" panose="02010600030101010101" pitchFamily="2" charset="-122"/>
              </a:rPr>
              <a:t>），“四人组”，该书描述的</a:t>
            </a:r>
            <a:r>
              <a:rPr lang="en-US" altLang="zh-CN" sz="2400">
                <a:ea typeface="宋体" panose="02010600030101010101" pitchFamily="2" charset="-122"/>
              </a:rPr>
              <a:t>23</a:t>
            </a:r>
            <a:r>
              <a:rPr lang="zh-CN" altLang="en-US" sz="2400">
                <a:ea typeface="宋体" panose="02010600030101010101" pitchFamily="2" charset="-122"/>
              </a:rPr>
              <a:t>种经典设计模式又被人们称为</a:t>
            </a:r>
            <a:r>
              <a:rPr lang="en-US" altLang="zh-CN" sz="2400">
                <a:ea typeface="宋体" panose="02010600030101010101" pitchFamily="2" charset="-122"/>
              </a:rPr>
              <a:t>GoF23 </a:t>
            </a:r>
            <a:r>
              <a:rPr lang="zh-CN" altLang="en-US" sz="2400">
                <a:ea typeface="宋体" panose="02010600030101010101" pitchFamily="2" charset="-122"/>
              </a:rPr>
              <a:t>种设计模式。</a:t>
            </a:r>
            <a:endParaRPr lang="en-US" altLang="zh-CN" sz="2400">
              <a:ea typeface="宋体" panose="02010600030101010101" pitchFamily="2" charset="-122"/>
            </a:endParaRP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8674" name="Rectangle 2"/>
          <p:cNvSpPr>
            <a:spLocks noGrp="1" noChangeArrowheads="1"/>
          </p:cNvSpPr>
          <p:nvPr>
            <p:ph type="title"/>
          </p:nvPr>
        </p:nvSpPr>
        <p:spPr>
          <a:xfrm>
            <a:off x="914400" y="228600"/>
            <a:ext cx="8001000" cy="1020763"/>
          </a:xfrm>
        </p:spPr>
        <p:txBody>
          <a:bodyPr/>
          <a:lstStyle/>
          <a:p>
            <a:r>
              <a:rPr lang="en-US" altLang="zh-CN">
                <a:ea typeface="宋体" panose="02010600030101010101" pitchFamily="2" charset="-122"/>
              </a:rPr>
              <a:t>Patterns for </a:t>
            </a:r>
            <a:br>
              <a:rPr lang="en-US" altLang="zh-CN">
                <a:ea typeface="宋体" panose="02010600030101010101" pitchFamily="2" charset="-122"/>
              </a:rPr>
            </a:br>
            <a:r>
              <a:rPr lang="en-US" altLang="zh-CN">
                <a:ea typeface="宋体" panose="02010600030101010101" pitchFamily="2" charset="-122"/>
              </a:rPr>
              <a:t>Object-Oriented Program Design</a:t>
            </a:r>
          </a:p>
        </p:txBody>
      </p:sp>
      <p:sp>
        <p:nvSpPr>
          <p:cNvPr id="668675" name="Rectangle 3"/>
          <p:cNvSpPr>
            <a:spLocks noGrp="1" noChangeArrowheads="1"/>
          </p:cNvSpPr>
          <p:nvPr>
            <p:ph type="body" idx="1"/>
          </p:nvPr>
        </p:nvSpPr>
        <p:spPr>
          <a:xfrm>
            <a:off x="838200" y="1493838"/>
            <a:ext cx="8077200" cy="4525962"/>
          </a:xfrm>
        </p:spPr>
        <p:txBody>
          <a:bodyPr/>
          <a:lstStyle/>
          <a:p>
            <a:pPr marL="574675" indent="-574675">
              <a:lnSpc>
                <a:spcPct val="80000"/>
              </a:lnSpc>
            </a:pPr>
            <a:r>
              <a:rPr lang="en-US" altLang="zh-CN" sz="1800" b="0">
                <a:solidFill>
                  <a:schemeClr val="tx1"/>
                </a:solidFill>
                <a:latin typeface="宋体" panose="02010600030101010101" pitchFamily="2" charset="-122"/>
                <a:ea typeface="宋体" panose="02010600030101010101" pitchFamily="2" charset="-122"/>
              </a:rPr>
              <a:t>1. </a:t>
            </a:r>
            <a:r>
              <a:rPr lang="zh-CN" altLang="en-US" sz="1800" b="0">
                <a:solidFill>
                  <a:schemeClr val="tx1"/>
                </a:solidFill>
                <a:latin typeface="宋体" panose="02010600030101010101" pitchFamily="2" charset="-122"/>
                <a:ea typeface="宋体" panose="02010600030101010101" pitchFamily="2" charset="-122"/>
              </a:rPr>
              <a:t>模式名称（</a:t>
            </a:r>
            <a:r>
              <a:rPr lang="en-US" altLang="zh-CN" sz="1800" b="0">
                <a:solidFill>
                  <a:schemeClr val="tx1"/>
                </a:solidFill>
                <a:latin typeface="宋体" panose="02010600030101010101" pitchFamily="2" charset="-122"/>
                <a:ea typeface="宋体" panose="02010600030101010101" pitchFamily="2" charset="-122"/>
              </a:rPr>
              <a:t>pattern name</a:t>
            </a:r>
            <a:r>
              <a:rPr lang="zh-CN" altLang="en-US" sz="1800" b="0">
                <a:solidFill>
                  <a:schemeClr val="tx1"/>
                </a:solidFill>
                <a:latin typeface="宋体" panose="02010600030101010101" pitchFamily="2" charset="-122"/>
                <a:ea typeface="宋体" panose="02010600030101010101" pitchFamily="2" charset="-122"/>
              </a:rPr>
              <a:t>） 一个助记名，它用一两个词来描述模式的问题、解决方案和效果。命名一个新的模式增加了我们的设计词汇。设计模式允许我们在较高的抽象层次上进行设计。基于一个模式词汇表，我们自己以及同事之间就可以讨论模式并在编写文档时使用它们。模式名可以帮助我们思考，便于我们与其他人交流设计思想及设计结果。找到恰当的模式名也是我们设计模式编目工作的难点之一。</a:t>
            </a:r>
          </a:p>
          <a:p>
            <a:pPr marL="574675" indent="-574675">
              <a:lnSpc>
                <a:spcPct val="80000"/>
              </a:lnSpc>
            </a:pPr>
            <a:r>
              <a:rPr lang="en-US" altLang="zh-CN" sz="1800" b="0">
                <a:solidFill>
                  <a:schemeClr val="tx1"/>
                </a:solidFill>
                <a:latin typeface="宋体" panose="02010600030101010101" pitchFamily="2" charset="-122"/>
                <a:ea typeface="宋体" panose="02010600030101010101" pitchFamily="2" charset="-122"/>
              </a:rPr>
              <a:t>2. </a:t>
            </a:r>
            <a:r>
              <a:rPr lang="zh-CN" altLang="en-US" sz="1800" b="0">
                <a:solidFill>
                  <a:schemeClr val="tx1"/>
                </a:solidFill>
                <a:latin typeface="宋体" panose="02010600030101010101" pitchFamily="2" charset="-122"/>
                <a:ea typeface="宋体" panose="02010600030101010101" pitchFamily="2" charset="-122"/>
              </a:rPr>
              <a:t>问题</a:t>
            </a:r>
            <a:r>
              <a:rPr lang="en-US" altLang="zh-CN" sz="1800" b="0">
                <a:solidFill>
                  <a:schemeClr val="tx1"/>
                </a:solidFill>
                <a:latin typeface="宋体" panose="02010600030101010101" pitchFamily="2" charset="-122"/>
                <a:ea typeface="宋体" panose="02010600030101010101" pitchFamily="2" charset="-122"/>
              </a:rPr>
              <a:t>(problem) </a:t>
            </a:r>
            <a:r>
              <a:rPr lang="zh-CN" altLang="en-US" sz="1800" b="0">
                <a:solidFill>
                  <a:schemeClr val="tx1"/>
                </a:solidFill>
                <a:latin typeface="宋体" panose="02010600030101010101" pitchFamily="2" charset="-122"/>
                <a:ea typeface="宋体" panose="02010600030101010101" pitchFamily="2" charset="-122"/>
              </a:rPr>
              <a:t>描述了应该在何时使用模式。它解释了设计问题和问题存在的前因后果，它可能描述了特定的设计问题，如怎样用对象表示算法等。也可能描述了导致不灵活设计的类或对象结构。有时候，问题部分会包括使用模式必须满足的一系列先决条件。</a:t>
            </a:r>
          </a:p>
          <a:p>
            <a:pPr marL="574675" indent="-574675">
              <a:lnSpc>
                <a:spcPct val="80000"/>
              </a:lnSpc>
            </a:pPr>
            <a:r>
              <a:rPr lang="en-US" altLang="zh-CN" sz="1800" b="0">
                <a:solidFill>
                  <a:schemeClr val="tx1"/>
                </a:solidFill>
                <a:latin typeface="宋体" panose="02010600030101010101" pitchFamily="2" charset="-122"/>
                <a:ea typeface="宋体" panose="02010600030101010101" pitchFamily="2" charset="-122"/>
              </a:rPr>
              <a:t>3. </a:t>
            </a:r>
            <a:r>
              <a:rPr lang="zh-CN" altLang="en-US" sz="1800" b="0">
                <a:solidFill>
                  <a:schemeClr val="tx1"/>
                </a:solidFill>
                <a:latin typeface="宋体" panose="02010600030101010101" pitchFamily="2" charset="-122"/>
                <a:ea typeface="宋体" panose="02010600030101010101" pitchFamily="2" charset="-122"/>
              </a:rPr>
              <a:t>解决方案</a:t>
            </a:r>
            <a:r>
              <a:rPr lang="en-US" altLang="zh-CN" sz="1800" b="0">
                <a:solidFill>
                  <a:schemeClr val="tx1"/>
                </a:solidFill>
                <a:latin typeface="宋体" panose="02010600030101010101" pitchFamily="2" charset="-122"/>
                <a:ea typeface="宋体" panose="02010600030101010101" pitchFamily="2" charset="-122"/>
              </a:rPr>
              <a:t>(solution) </a:t>
            </a:r>
            <a:r>
              <a:rPr lang="zh-CN" altLang="en-US" sz="1800" b="0">
                <a:solidFill>
                  <a:schemeClr val="tx1"/>
                </a:solidFill>
                <a:latin typeface="宋体" panose="02010600030101010101" pitchFamily="2" charset="-122"/>
                <a:ea typeface="宋体" panose="02010600030101010101" pitchFamily="2" charset="-122"/>
              </a:rPr>
              <a:t>描述了设计的组成成分，它们之间的相互关系及各自的职责和协作方式。因为模式就像一个模板，可应用于多种不同场合，所以解决方案并不描述一个特定而具体的设计或实现，而是提供设计问题的抽象描述和怎样用一个具有一般意义的元素组合（类或对象组合）来解决这个问题。</a:t>
            </a:r>
          </a:p>
          <a:p>
            <a:pPr marL="574675" indent="-574675">
              <a:lnSpc>
                <a:spcPct val="80000"/>
              </a:lnSpc>
            </a:pPr>
            <a:r>
              <a:rPr lang="zh-CN" altLang="en-US" sz="1800" b="0">
                <a:solidFill>
                  <a:schemeClr val="tx1"/>
                </a:solidFill>
                <a:latin typeface="宋体" panose="02010600030101010101" pitchFamily="2" charset="-122"/>
                <a:ea typeface="宋体" panose="02010600030101010101" pitchFamily="2" charset="-122"/>
              </a:rPr>
              <a:t> </a:t>
            </a:r>
            <a:r>
              <a:rPr lang="en-US" altLang="zh-CN" sz="1800" b="0">
                <a:solidFill>
                  <a:schemeClr val="tx1"/>
                </a:solidFill>
                <a:latin typeface="宋体" panose="02010600030101010101" pitchFamily="2" charset="-122"/>
                <a:ea typeface="宋体" panose="02010600030101010101" pitchFamily="2" charset="-122"/>
              </a:rPr>
              <a:t>4. </a:t>
            </a:r>
            <a:r>
              <a:rPr lang="zh-CN" altLang="en-US" sz="1800" b="0">
                <a:solidFill>
                  <a:schemeClr val="tx1"/>
                </a:solidFill>
                <a:latin typeface="宋体" panose="02010600030101010101" pitchFamily="2" charset="-122"/>
                <a:ea typeface="宋体" panose="02010600030101010101" pitchFamily="2" charset="-122"/>
              </a:rPr>
              <a:t>效果</a:t>
            </a:r>
            <a:r>
              <a:rPr lang="en-US" altLang="zh-CN" sz="1800" b="0">
                <a:solidFill>
                  <a:schemeClr val="tx1"/>
                </a:solidFill>
                <a:latin typeface="宋体" panose="02010600030101010101" pitchFamily="2" charset="-122"/>
                <a:ea typeface="宋体" panose="02010600030101010101" pitchFamily="2" charset="-122"/>
              </a:rPr>
              <a:t>(consequences) </a:t>
            </a:r>
            <a:r>
              <a:rPr lang="zh-CN" altLang="en-US" sz="1800" b="0">
                <a:solidFill>
                  <a:schemeClr val="tx1"/>
                </a:solidFill>
                <a:latin typeface="宋体" panose="02010600030101010101" pitchFamily="2" charset="-122"/>
                <a:ea typeface="宋体" panose="02010600030101010101" pitchFamily="2" charset="-122"/>
              </a:rPr>
              <a:t>描述了模式应用的效果及使用模式应权衡的问题。尽管我们描述设计决策时，并不总提到模式效果，但它们对于评价设计选择和理解使用模式的代价及好处具有重要意义。软件效果大多关注对时间和空间的衡量，它们也表述了语言和实现问题。因为复用是面向对象设计的要素之一，所以模式效果包括它对系统的灵活性、扩充性或可移植性的影响，显式地列出这些效果对理解和评价这些模式很有帮助。</a:t>
            </a: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0722" name="Rectangle 2"/>
          <p:cNvSpPr>
            <a:spLocks noGrp="1" noChangeArrowheads="1"/>
          </p:cNvSpPr>
          <p:nvPr>
            <p:ph type="title"/>
          </p:nvPr>
        </p:nvSpPr>
        <p:spPr>
          <a:xfrm>
            <a:off x="914400" y="228600"/>
            <a:ext cx="8001000" cy="1020763"/>
          </a:xfrm>
        </p:spPr>
        <p:txBody>
          <a:bodyPr/>
          <a:lstStyle/>
          <a:p>
            <a:r>
              <a:rPr lang="en-US" altLang="zh-CN">
                <a:ea typeface="宋体" panose="02010600030101010101" pitchFamily="2" charset="-122"/>
              </a:rPr>
              <a:t>The Façade Pattern</a:t>
            </a:r>
          </a:p>
        </p:txBody>
      </p:sp>
      <p:sp>
        <p:nvSpPr>
          <p:cNvPr id="670723" name="Rectangle 3"/>
          <p:cNvSpPr>
            <a:spLocks noGrp="1" noChangeArrowheads="1"/>
          </p:cNvSpPr>
          <p:nvPr>
            <p:ph type="body" idx="1"/>
          </p:nvPr>
        </p:nvSpPr>
        <p:spPr>
          <a:xfrm>
            <a:off x="1676400" y="1722438"/>
            <a:ext cx="7162800" cy="4525962"/>
          </a:xfrm>
        </p:spPr>
        <p:txBody>
          <a:bodyPr/>
          <a:lstStyle/>
          <a:p>
            <a:pPr marL="574675" indent="-574675">
              <a:lnSpc>
                <a:spcPct val="80000"/>
              </a:lnSpc>
              <a:buFontTx/>
              <a:buNone/>
            </a:pPr>
            <a:r>
              <a:rPr lang="en-US" altLang="zh-CN" sz="2800">
                <a:solidFill>
                  <a:schemeClr val="tx1"/>
                </a:solidFill>
                <a:ea typeface="宋体" panose="02010600030101010101" pitchFamily="2" charset="-122"/>
              </a:rPr>
              <a:t>Patterns include:</a:t>
            </a:r>
          </a:p>
          <a:p>
            <a:pPr marL="574675" indent="-574675">
              <a:lnSpc>
                <a:spcPct val="80000"/>
              </a:lnSpc>
              <a:buFontTx/>
              <a:buNone/>
            </a:pPr>
            <a:endParaRPr lang="en-US" altLang="zh-CN" sz="1200">
              <a:solidFill>
                <a:schemeClr val="tx1"/>
              </a:solidFill>
              <a:ea typeface="宋体" panose="02010600030101010101" pitchFamily="2" charset="-122"/>
            </a:endParaRPr>
          </a:p>
          <a:p>
            <a:pPr marL="574675" indent="-574675" eaLnBrk="0" hangingPunct="0">
              <a:lnSpc>
                <a:spcPct val="80000"/>
              </a:lnSpc>
              <a:spcBef>
                <a:spcPct val="0"/>
              </a:spcBef>
            </a:pPr>
            <a:r>
              <a:rPr lang="en-US" altLang="zh-CN" sz="2800">
                <a:ea typeface="宋体" panose="02010600030101010101" pitchFamily="2" charset="-122"/>
              </a:rPr>
              <a:t>Facade </a:t>
            </a:r>
            <a:r>
              <a:rPr lang="zh-CN" altLang="en-US" sz="2800">
                <a:ea typeface="宋体" panose="02010600030101010101" pitchFamily="2" charset="-122"/>
              </a:rPr>
              <a:t>（外观）</a:t>
            </a:r>
            <a:endParaRPr lang="zh-CN" altLang="en-US" sz="2800" b="0">
              <a:ea typeface="宋体" panose="02010600030101010101" pitchFamily="2" charset="-122"/>
            </a:endParaRPr>
          </a:p>
          <a:p>
            <a:pPr marL="574675" indent="-574675" eaLnBrk="0" hangingPunct="0">
              <a:lnSpc>
                <a:spcPct val="80000"/>
              </a:lnSpc>
              <a:spcBef>
                <a:spcPct val="0"/>
              </a:spcBef>
              <a:buFontTx/>
              <a:buNone/>
            </a:pPr>
            <a:endParaRPr lang="en-US" altLang="zh-CN" sz="1200" b="0">
              <a:ea typeface="宋体" panose="02010600030101010101" pitchFamily="2" charset="-122"/>
            </a:endParaRPr>
          </a:p>
          <a:p>
            <a:pPr marL="574675" indent="-574675" eaLnBrk="0" hangingPunct="0">
              <a:lnSpc>
                <a:spcPct val="80000"/>
              </a:lnSpc>
              <a:spcBef>
                <a:spcPct val="0"/>
              </a:spcBef>
            </a:pPr>
            <a:r>
              <a:rPr lang="en-US" altLang="zh-CN" sz="2800">
                <a:ea typeface="宋体" panose="02010600030101010101" pitchFamily="2" charset="-122"/>
              </a:rPr>
              <a:t>Creator </a:t>
            </a:r>
            <a:r>
              <a:rPr lang="zh-CN" altLang="en-US" sz="2800">
                <a:ea typeface="宋体" panose="02010600030101010101" pitchFamily="2" charset="-122"/>
              </a:rPr>
              <a:t>（</a:t>
            </a:r>
            <a:r>
              <a:rPr lang="en-US" altLang="zh-CN" sz="2800">
                <a:ea typeface="宋体" panose="02010600030101010101" pitchFamily="2" charset="-122"/>
              </a:rPr>
              <a:t>Builder</a:t>
            </a:r>
            <a:r>
              <a:rPr lang="zh-CN" altLang="en-US" sz="2800">
                <a:ea typeface="宋体" panose="02010600030101010101" pitchFamily="2" charset="-122"/>
              </a:rPr>
              <a:t>）</a:t>
            </a:r>
            <a:r>
              <a:rPr lang="en-US" altLang="zh-CN" sz="2800">
                <a:ea typeface="宋体" panose="02010600030101010101" pitchFamily="2" charset="-122"/>
              </a:rPr>
              <a:t> </a:t>
            </a:r>
            <a:r>
              <a:rPr lang="zh-CN" altLang="en-US" sz="2800">
                <a:ea typeface="宋体" panose="02010600030101010101" pitchFamily="2" charset="-122"/>
              </a:rPr>
              <a:t>（创建者）</a:t>
            </a:r>
          </a:p>
          <a:p>
            <a:pPr marL="574675" indent="-574675" eaLnBrk="0" hangingPunct="0">
              <a:lnSpc>
                <a:spcPct val="80000"/>
              </a:lnSpc>
              <a:spcBef>
                <a:spcPct val="0"/>
              </a:spcBef>
              <a:buFontTx/>
              <a:buNone/>
            </a:pPr>
            <a:endParaRPr lang="en-US" altLang="zh-CN" sz="1200">
              <a:ea typeface="宋体" panose="02010600030101010101" pitchFamily="2" charset="-122"/>
            </a:endParaRPr>
          </a:p>
          <a:p>
            <a:pPr marL="574675" indent="-574675" eaLnBrk="0" hangingPunct="0">
              <a:lnSpc>
                <a:spcPct val="80000"/>
              </a:lnSpc>
              <a:spcBef>
                <a:spcPct val="0"/>
              </a:spcBef>
            </a:pPr>
            <a:r>
              <a:rPr lang="en-US" altLang="zh-CN" sz="2800">
                <a:ea typeface="宋体" panose="02010600030101010101" pitchFamily="2" charset="-122"/>
              </a:rPr>
              <a:t>Expert     </a:t>
            </a:r>
            <a:r>
              <a:rPr lang="zh-CN" altLang="en-US" sz="2800">
                <a:ea typeface="宋体" panose="02010600030101010101" pitchFamily="2" charset="-122"/>
              </a:rPr>
              <a:t>（专家）</a:t>
            </a:r>
          </a:p>
          <a:p>
            <a:pPr marL="574675" indent="-574675" eaLnBrk="0" hangingPunct="0">
              <a:lnSpc>
                <a:spcPct val="80000"/>
              </a:lnSpc>
              <a:spcBef>
                <a:spcPct val="0"/>
              </a:spcBef>
            </a:pPr>
            <a:endParaRPr lang="en-US" altLang="zh-CN" sz="1200">
              <a:ea typeface="宋体" panose="02010600030101010101" pitchFamily="2" charset="-122"/>
            </a:endParaRPr>
          </a:p>
          <a:p>
            <a:pPr marL="574675" indent="-574675" eaLnBrk="0" hangingPunct="0">
              <a:lnSpc>
                <a:spcPct val="80000"/>
              </a:lnSpc>
              <a:spcBef>
                <a:spcPct val="0"/>
              </a:spcBef>
            </a:pPr>
            <a:r>
              <a:rPr lang="en-US" altLang="zh-CN" sz="2800">
                <a:ea typeface="宋体" panose="02010600030101010101" pitchFamily="2" charset="-122"/>
              </a:rPr>
              <a:t>Singleton </a:t>
            </a:r>
            <a:r>
              <a:rPr lang="zh-CN" altLang="en-US" sz="2800">
                <a:ea typeface="宋体" panose="02010600030101010101" pitchFamily="2" charset="-122"/>
              </a:rPr>
              <a:t>（单一）</a:t>
            </a:r>
          </a:p>
          <a:p>
            <a:pPr marL="574675" indent="-574675" eaLnBrk="0" hangingPunct="0">
              <a:lnSpc>
                <a:spcPct val="80000"/>
              </a:lnSpc>
              <a:spcBef>
                <a:spcPct val="0"/>
              </a:spcBef>
              <a:buFontTx/>
              <a:buNone/>
            </a:pPr>
            <a:endParaRPr lang="zh-CN" altLang="en-US" sz="2800">
              <a:ea typeface="宋体" panose="02010600030101010101" pitchFamily="2" charset="-122"/>
            </a:endParaRPr>
          </a:p>
          <a:p>
            <a:pPr marL="574675" indent="-574675" eaLnBrk="0" hangingPunct="0">
              <a:lnSpc>
                <a:spcPct val="80000"/>
              </a:lnSpc>
              <a:spcBef>
                <a:spcPct val="0"/>
              </a:spcBef>
            </a:pPr>
            <a:r>
              <a:rPr lang="en-US" altLang="zh-CN" sz="2800">
                <a:ea typeface="宋体" panose="02010600030101010101" pitchFamily="2" charset="-122"/>
              </a:rPr>
              <a:t>Bridge</a:t>
            </a:r>
            <a:r>
              <a:rPr lang="zh-CN" altLang="en-US" sz="2800">
                <a:ea typeface="宋体" panose="02010600030101010101" pitchFamily="2" charset="-122"/>
              </a:rPr>
              <a:t>（桥接）、</a:t>
            </a:r>
            <a:r>
              <a:rPr lang="en-US" altLang="zh-CN" sz="2800">
                <a:ea typeface="宋体" panose="02010600030101010101" pitchFamily="2" charset="-122"/>
              </a:rPr>
              <a:t>Adapter</a:t>
            </a:r>
            <a:r>
              <a:rPr lang="zh-CN" altLang="en-US" sz="2800">
                <a:ea typeface="宋体" panose="02010600030101010101" pitchFamily="2" charset="-122"/>
              </a:rPr>
              <a:t>（适配器）、</a:t>
            </a:r>
            <a:r>
              <a:rPr lang="en-US" altLang="zh-CN" sz="2800">
                <a:ea typeface="宋体" panose="02010600030101010101" pitchFamily="2" charset="-122"/>
              </a:rPr>
              <a:t>Abstract Factory </a:t>
            </a:r>
            <a:r>
              <a:rPr lang="zh-CN" altLang="en-US" sz="2800">
                <a:ea typeface="宋体" panose="02010600030101010101" pitchFamily="2" charset="-122"/>
              </a:rPr>
              <a:t>（抽象工厂）、</a:t>
            </a:r>
            <a:r>
              <a:rPr lang="en-US" altLang="zh-CN" sz="2800">
                <a:ea typeface="宋体" panose="02010600030101010101" pitchFamily="2" charset="-122"/>
              </a:rPr>
              <a:t>Strategy </a:t>
            </a:r>
            <a:r>
              <a:rPr lang="zh-CN" altLang="en-US" sz="2800">
                <a:ea typeface="宋体" panose="02010600030101010101" pitchFamily="2" charset="-122"/>
              </a:rPr>
              <a:t>（策略）、</a:t>
            </a:r>
            <a:r>
              <a:rPr lang="en-US" altLang="zh-CN" sz="2800">
                <a:ea typeface="宋体" panose="02010600030101010101" pitchFamily="2" charset="-122"/>
              </a:rPr>
              <a:t>Decorator</a:t>
            </a:r>
            <a:r>
              <a:rPr lang="zh-CN" altLang="en-US" sz="2800">
                <a:ea typeface="宋体" panose="02010600030101010101" pitchFamily="2" charset="-122"/>
              </a:rPr>
              <a:t>（装饰）、</a:t>
            </a:r>
            <a:r>
              <a:rPr lang="en-US" altLang="zh-CN" sz="2800">
                <a:ea typeface="宋体" panose="02010600030101010101" pitchFamily="2" charset="-122"/>
              </a:rPr>
              <a:t>Observer </a:t>
            </a:r>
            <a:r>
              <a:rPr lang="zh-CN" altLang="en-US" sz="2800">
                <a:ea typeface="宋体" panose="02010600030101010101" pitchFamily="2" charset="-122"/>
              </a:rPr>
              <a:t>（观察者）</a:t>
            </a:r>
          </a:p>
          <a:p>
            <a:pPr marL="574675" indent="-574675">
              <a:lnSpc>
                <a:spcPct val="80000"/>
              </a:lnSpc>
              <a:buFontTx/>
              <a:buNone/>
            </a:pPr>
            <a:endParaRPr lang="zh-CN" altLang="en-US" sz="2800">
              <a:ea typeface="宋体" panose="02010600030101010101" pitchFamily="2" charset="-122"/>
            </a:endParaRP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2770" name="Rectangle 2"/>
          <p:cNvSpPr>
            <a:spLocks noGrp="1" noChangeArrowheads="1"/>
          </p:cNvSpPr>
          <p:nvPr>
            <p:ph type="title"/>
          </p:nvPr>
        </p:nvSpPr>
        <p:spPr>
          <a:xfrm>
            <a:off x="914400" y="228600"/>
            <a:ext cx="8001000" cy="1020763"/>
          </a:xfrm>
        </p:spPr>
        <p:txBody>
          <a:bodyPr/>
          <a:lstStyle/>
          <a:p>
            <a:r>
              <a:rPr lang="en-US" altLang="zh-CN">
                <a:ea typeface="宋体" panose="02010600030101010101" pitchFamily="2" charset="-122"/>
              </a:rPr>
              <a:t>Patterns for </a:t>
            </a:r>
            <a:br>
              <a:rPr lang="en-US" altLang="zh-CN">
                <a:ea typeface="宋体" panose="02010600030101010101" pitchFamily="2" charset="-122"/>
              </a:rPr>
            </a:br>
            <a:r>
              <a:rPr lang="en-US" altLang="zh-CN">
                <a:ea typeface="宋体" panose="02010600030101010101" pitchFamily="2" charset="-122"/>
              </a:rPr>
              <a:t>Object-Oriented Program Design</a:t>
            </a:r>
          </a:p>
        </p:txBody>
      </p:sp>
      <p:sp>
        <p:nvSpPr>
          <p:cNvPr id="672771" name="Rectangle 3"/>
          <p:cNvSpPr>
            <a:spLocks noGrp="1" noChangeArrowheads="1"/>
          </p:cNvSpPr>
          <p:nvPr>
            <p:ph type="body" idx="1"/>
          </p:nvPr>
        </p:nvSpPr>
        <p:spPr>
          <a:xfrm>
            <a:off x="1676400" y="1722438"/>
            <a:ext cx="7162800" cy="4525962"/>
          </a:xfrm>
        </p:spPr>
        <p:txBody>
          <a:bodyPr/>
          <a:lstStyle/>
          <a:p>
            <a:pPr marL="574675" indent="-574675">
              <a:lnSpc>
                <a:spcPct val="90000"/>
              </a:lnSpc>
              <a:buFontTx/>
              <a:buNone/>
            </a:pPr>
            <a:r>
              <a:rPr lang="en-US" altLang="zh-CN" sz="2400">
                <a:ea typeface="宋体" panose="02010600030101010101" pitchFamily="2" charset="-122"/>
              </a:rPr>
              <a:t>Façade</a:t>
            </a:r>
            <a:r>
              <a:rPr lang="zh-CN" altLang="en-US" sz="2400">
                <a:ea typeface="宋体" panose="02010600030101010101" pitchFamily="2" charset="-122"/>
              </a:rPr>
              <a:t>模式意图：</a:t>
            </a:r>
          </a:p>
          <a:p>
            <a:pPr marL="574675" indent="-574675">
              <a:lnSpc>
                <a:spcPct val="90000"/>
              </a:lnSpc>
            </a:pPr>
            <a:r>
              <a:rPr lang="zh-CN" altLang="en-US" sz="2400" b="0">
                <a:solidFill>
                  <a:schemeClr val="tx1"/>
                </a:solidFill>
                <a:ea typeface="宋体" panose="02010600030101010101" pitchFamily="2" charset="-122"/>
              </a:rPr>
              <a:t>为子系统中的一组接口提供一个一致的界面；</a:t>
            </a:r>
          </a:p>
          <a:p>
            <a:pPr marL="574675" indent="-574675">
              <a:lnSpc>
                <a:spcPct val="90000"/>
              </a:lnSpc>
            </a:pPr>
            <a:r>
              <a:rPr lang="en-US" altLang="zh-CN" sz="2400" b="0">
                <a:solidFill>
                  <a:schemeClr val="tx1"/>
                </a:solidFill>
                <a:ea typeface="宋体" panose="02010600030101010101" pitchFamily="2" charset="-122"/>
              </a:rPr>
              <a:t>Façade</a:t>
            </a:r>
            <a:r>
              <a:rPr lang="zh-CN" altLang="en-US" sz="2400" b="0">
                <a:solidFill>
                  <a:schemeClr val="tx1"/>
                </a:solidFill>
                <a:ea typeface="宋体" panose="02010600030101010101" pitchFamily="2" charset="-122"/>
              </a:rPr>
              <a:t>模式定义一个高层接口，这个接口使得子系统更容易使用。</a:t>
            </a:r>
          </a:p>
          <a:p>
            <a:pPr marL="574675" indent="-574675">
              <a:spcBef>
                <a:spcPct val="0"/>
              </a:spcBef>
              <a:buFontTx/>
              <a:buNone/>
            </a:pPr>
            <a:r>
              <a:rPr lang="zh-CN" altLang="en-US" sz="2400">
                <a:ea typeface="宋体" panose="02010600030101010101" pitchFamily="2" charset="-122"/>
              </a:rPr>
              <a:t>动机：</a:t>
            </a:r>
          </a:p>
          <a:p>
            <a:pPr marL="574675" indent="-574675">
              <a:spcBef>
                <a:spcPct val="0"/>
              </a:spcBef>
              <a:buFontTx/>
              <a:buNone/>
            </a:pPr>
            <a:r>
              <a:rPr lang="zh-CN" altLang="en-US" sz="2400">
                <a:ea typeface="宋体" panose="02010600030101010101" pitchFamily="2" charset="-122"/>
              </a:rPr>
              <a:t>	</a:t>
            </a:r>
            <a:r>
              <a:rPr lang="zh-CN" altLang="en-US" sz="2400" b="0">
                <a:solidFill>
                  <a:schemeClr val="tx1"/>
                </a:solidFill>
                <a:ea typeface="宋体" panose="02010600030101010101" pitchFamily="2" charset="-122"/>
              </a:rPr>
              <a:t>将一个系统划分成子系统有助于降低复杂性，一个常见的设计目标是子系统间的通信和相互依赖关系达到最小，达到这一目标的途径之一就是：引入一个外观</a:t>
            </a:r>
            <a:r>
              <a:rPr lang="en-US" altLang="zh-CN" sz="2400" b="0">
                <a:solidFill>
                  <a:schemeClr val="tx1"/>
                </a:solidFill>
                <a:ea typeface="宋体" panose="02010600030101010101" pitchFamily="2" charset="-122"/>
              </a:rPr>
              <a:t>Façade</a:t>
            </a:r>
            <a:r>
              <a:rPr lang="zh-CN" altLang="en-US" sz="2400" b="0">
                <a:solidFill>
                  <a:schemeClr val="tx1"/>
                </a:solidFill>
                <a:ea typeface="宋体" panose="02010600030101010101" pitchFamily="2" charset="-122"/>
              </a:rPr>
              <a:t>对象，为子系统中提供一个简单单一的界面。</a:t>
            </a:r>
            <a:endParaRPr lang="zh-CN" altLang="en-US" sz="2400">
              <a:ea typeface="宋体" panose="02010600030101010101" pitchFamily="2" charset="-122"/>
            </a:endParaRPr>
          </a:p>
          <a:p>
            <a:pPr marL="574675" indent="-574675">
              <a:lnSpc>
                <a:spcPct val="90000"/>
              </a:lnSpc>
              <a:buFontTx/>
              <a:buNone/>
            </a:pPr>
            <a:endParaRPr lang="zh-CN" altLang="en-US" sz="2400">
              <a:ea typeface="宋体" panose="02010600030101010101" pitchFamily="2" charset="-122"/>
            </a:endParaRP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4818" name="Rectangle 2"/>
          <p:cNvSpPr>
            <a:spLocks noGrp="1" noChangeArrowheads="1"/>
          </p:cNvSpPr>
          <p:nvPr>
            <p:ph type="title"/>
          </p:nvPr>
        </p:nvSpPr>
        <p:spPr/>
        <p:txBody>
          <a:bodyPr/>
          <a:lstStyle/>
          <a:p>
            <a:r>
              <a:rPr lang="en-US" altLang="zh-CN">
                <a:ea typeface="宋体" panose="02010600030101010101" pitchFamily="2" charset="-122"/>
              </a:rPr>
              <a:t>The Façade Pattern</a:t>
            </a:r>
          </a:p>
        </p:txBody>
      </p:sp>
      <p:graphicFrame>
        <p:nvGraphicFramePr>
          <p:cNvPr id="674819" name="Object 3"/>
          <p:cNvGraphicFramePr>
            <a:graphicFrameLocks noGrp="1" noChangeAspect="1"/>
          </p:cNvGraphicFramePr>
          <p:nvPr>
            <p:ph sz="half" idx="2"/>
          </p:nvPr>
        </p:nvGraphicFramePr>
        <p:xfrm>
          <a:off x="1447800" y="2590800"/>
          <a:ext cx="7086600" cy="3886200"/>
        </p:xfrm>
        <a:graphic>
          <a:graphicData uri="http://schemas.openxmlformats.org/presentationml/2006/ole">
            <mc:AlternateContent xmlns:mc="http://schemas.openxmlformats.org/markup-compatibility/2006">
              <mc:Choice xmlns:v="urn:schemas-microsoft-com:vml" Requires="v">
                <p:oleObj spid="_x0000_s674823" name="位图图像" r:id="rId4" imgW="4858428" imgH="2771429" progId="Paint.Picture">
                  <p:embed/>
                </p:oleObj>
              </mc:Choice>
              <mc:Fallback>
                <p:oleObj name="位图图像" r:id="rId4" imgW="4858428" imgH="2771429" progId="Paint.Picture">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47800" y="2590800"/>
                        <a:ext cx="7086600" cy="3886200"/>
                      </a:xfrm>
                      <a:prstGeom prst="rect">
                        <a:avLst/>
                      </a:prstGeom>
                    </p:spPr>
                  </p:pic>
                </p:oleObj>
              </mc:Fallback>
            </mc:AlternateContent>
          </a:graphicData>
        </a:graphic>
      </p:graphicFrame>
      <p:sp>
        <p:nvSpPr>
          <p:cNvPr id="674820" name="Text Box 4"/>
          <p:cNvSpPr txBox="1">
            <a:spLocks noChangeArrowheads="1"/>
          </p:cNvSpPr>
          <p:nvPr/>
        </p:nvSpPr>
        <p:spPr bwMode="auto">
          <a:xfrm>
            <a:off x="1584325" y="1563688"/>
            <a:ext cx="54689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a:ea typeface="宋体" panose="02010600030101010101" pitchFamily="2" charset="-122"/>
              </a:rPr>
              <a:t>Façade</a:t>
            </a:r>
            <a:r>
              <a:rPr lang="zh-CN" altLang="en-US" sz="2400">
                <a:ea typeface="宋体" panose="02010600030101010101" pitchFamily="2" charset="-122"/>
              </a:rPr>
              <a:t>模式意图：定义一个高层的接口</a:t>
            </a: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6866" name="Rectangle 2"/>
          <p:cNvSpPr>
            <a:spLocks noGrp="1" noChangeArrowheads="1"/>
          </p:cNvSpPr>
          <p:nvPr>
            <p:ph type="title"/>
          </p:nvPr>
        </p:nvSpPr>
        <p:spPr/>
        <p:txBody>
          <a:bodyPr/>
          <a:lstStyle/>
          <a:p>
            <a:r>
              <a:rPr lang="en-US" altLang="zh-CN">
                <a:ea typeface="宋体" panose="02010600030101010101" pitchFamily="2" charset="-122"/>
              </a:rPr>
              <a:t>The Façade Pattern</a:t>
            </a:r>
          </a:p>
        </p:txBody>
      </p:sp>
      <p:sp>
        <p:nvSpPr>
          <p:cNvPr id="676867" name="Rectangle 3"/>
          <p:cNvSpPr>
            <a:spLocks noGrp="1" noChangeArrowheads="1"/>
          </p:cNvSpPr>
          <p:nvPr>
            <p:ph type="body" idx="1"/>
          </p:nvPr>
        </p:nvSpPr>
        <p:spPr>
          <a:xfrm>
            <a:off x="1219200" y="1600200"/>
            <a:ext cx="7696200" cy="3306763"/>
          </a:xfrm>
        </p:spPr>
        <p:txBody>
          <a:bodyPr/>
          <a:lstStyle/>
          <a:p>
            <a:pPr marL="1774825" indent="-1774825">
              <a:lnSpc>
                <a:spcPct val="80000"/>
              </a:lnSpc>
              <a:buFontTx/>
              <a:buNone/>
            </a:pPr>
            <a:r>
              <a:rPr lang="en-US" altLang="zh-CN" sz="2400">
                <a:ea typeface="宋体" panose="02010600030101010101" pitchFamily="2" charset="-122"/>
              </a:rPr>
              <a:t>Problem:</a:t>
            </a:r>
            <a:r>
              <a:rPr lang="en-US" altLang="zh-CN" sz="2400">
                <a:solidFill>
                  <a:schemeClr val="tx1"/>
                </a:solidFill>
                <a:ea typeface="宋体" panose="02010600030101010101" pitchFamily="2" charset="-122"/>
              </a:rPr>
              <a:t>  Who should be responsible for handling a system operation message from an actor?</a:t>
            </a:r>
          </a:p>
          <a:p>
            <a:pPr marL="1774825" indent="-1774825">
              <a:lnSpc>
                <a:spcPct val="80000"/>
              </a:lnSpc>
              <a:buFontTx/>
              <a:buNone/>
            </a:pPr>
            <a:r>
              <a:rPr lang="zh-CN" altLang="en-US" sz="2400">
                <a:solidFill>
                  <a:schemeClr val="tx1"/>
                </a:solidFill>
                <a:ea typeface="宋体" panose="02010600030101010101" pitchFamily="2" charset="-122"/>
              </a:rPr>
              <a:t>谁必须负责处理来自参与者的系统操作消息？</a:t>
            </a:r>
          </a:p>
          <a:p>
            <a:pPr marL="1774825" indent="-1774825">
              <a:lnSpc>
                <a:spcPct val="80000"/>
              </a:lnSpc>
              <a:buFontTx/>
              <a:buNone/>
            </a:pPr>
            <a:endParaRPr lang="en-US" altLang="zh-CN" sz="2400">
              <a:solidFill>
                <a:schemeClr val="tx1"/>
              </a:solidFill>
              <a:ea typeface="宋体" panose="02010600030101010101" pitchFamily="2" charset="-122"/>
            </a:endParaRPr>
          </a:p>
          <a:p>
            <a:pPr marL="1774825" indent="-1774825">
              <a:lnSpc>
                <a:spcPct val="80000"/>
              </a:lnSpc>
              <a:buFontTx/>
              <a:buNone/>
            </a:pPr>
            <a:r>
              <a:rPr lang="en-US" altLang="zh-CN" sz="2400">
                <a:ea typeface="宋体" panose="02010600030101010101" pitchFamily="2" charset="-122"/>
              </a:rPr>
              <a:t>Solution:</a:t>
            </a:r>
            <a:r>
              <a:rPr lang="en-US" altLang="zh-CN" sz="2400">
                <a:solidFill>
                  <a:schemeClr val="tx1"/>
                </a:solidFill>
                <a:ea typeface="宋体" panose="02010600030101010101" pitchFamily="2" charset="-122"/>
              </a:rPr>
              <a:t>  Assign this responsibility to an object representing the system as a whole.</a:t>
            </a:r>
          </a:p>
          <a:p>
            <a:pPr marL="1774825" indent="-1774825">
              <a:lnSpc>
                <a:spcPct val="80000"/>
              </a:lnSpc>
              <a:buFontTx/>
              <a:buNone/>
            </a:pPr>
            <a:r>
              <a:rPr lang="zh-CN" altLang="en-US" sz="2400">
                <a:solidFill>
                  <a:schemeClr val="tx1"/>
                </a:solidFill>
                <a:ea typeface="宋体" panose="02010600030101010101" pitchFamily="2" charset="-122"/>
              </a:rPr>
              <a:t>将职责分配给代表系统整体的对象</a:t>
            </a:r>
          </a:p>
          <a:p>
            <a:pPr marL="1774825" indent="-1774825">
              <a:lnSpc>
                <a:spcPct val="80000"/>
              </a:lnSpc>
              <a:buFontTx/>
              <a:buNone/>
            </a:pPr>
            <a:endParaRPr lang="zh-CN" altLang="en-US" sz="2400">
              <a:solidFill>
                <a:schemeClr val="tx1"/>
              </a:solidFill>
              <a:ea typeface="宋体" panose="02010600030101010101" pitchFamily="2" charset="-122"/>
            </a:endParaRPr>
          </a:p>
          <a:p>
            <a:pPr marL="1774825" indent="-1774825">
              <a:lnSpc>
                <a:spcPct val="80000"/>
              </a:lnSpc>
              <a:buFontTx/>
              <a:buNone/>
            </a:pPr>
            <a:r>
              <a:rPr lang="en-US" altLang="zh-CN" sz="2400">
                <a:solidFill>
                  <a:schemeClr val="tx1"/>
                </a:solidFill>
                <a:ea typeface="宋体" panose="02010600030101010101" pitchFamily="2" charset="-122"/>
              </a:rPr>
              <a:t>Façade</a:t>
            </a:r>
            <a:r>
              <a:rPr lang="zh-CN" altLang="en-US" sz="2400">
                <a:solidFill>
                  <a:schemeClr val="tx1"/>
                </a:solidFill>
                <a:ea typeface="宋体" panose="02010600030101010101" pitchFamily="2" charset="-122"/>
              </a:rPr>
              <a:t>模式提供了两个系统层或级之间的接口</a:t>
            </a:r>
          </a:p>
          <a:p>
            <a:pPr marL="1774825" indent="-1774825">
              <a:lnSpc>
                <a:spcPct val="80000"/>
              </a:lnSpc>
              <a:buFontTx/>
              <a:buNone/>
            </a:pPr>
            <a:endParaRPr lang="zh-CN" altLang="en-US" sz="2400">
              <a:solidFill>
                <a:schemeClr val="tx1"/>
              </a:solidFill>
              <a:ea typeface="宋体" panose="02010600030101010101" pitchFamily="2" charset="-122"/>
            </a:endParaRPr>
          </a:p>
          <a:p>
            <a:pPr marL="1774825" indent="-1774825">
              <a:lnSpc>
                <a:spcPct val="80000"/>
              </a:lnSpc>
              <a:buFontTx/>
              <a:buNone/>
            </a:pPr>
            <a:r>
              <a:rPr lang="en-US" altLang="zh-CN" sz="2400">
                <a:solidFill>
                  <a:schemeClr val="tx1"/>
                </a:solidFill>
                <a:ea typeface="宋体" panose="02010600030101010101" pitchFamily="2" charset="-122"/>
              </a:rPr>
              <a:t>Eg. </a:t>
            </a:r>
            <a:r>
              <a:rPr lang="zh-CN" altLang="en-US" sz="2400">
                <a:ea typeface="宋体" panose="02010600030101010101" pitchFamily="2" charset="-122"/>
              </a:rPr>
              <a:t>注册系统</a:t>
            </a:r>
            <a:r>
              <a:rPr lang="zh-CN" altLang="en-US" sz="2400">
                <a:solidFill>
                  <a:schemeClr val="tx1"/>
                </a:solidFill>
                <a:ea typeface="宋体" panose="02010600030101010101" pitchFamily="2" charset="-122"/>
              </a:rPr>
              <a:t>就是一个</a:t>
            </a:r>
            <a:r>
              <a:rPr lang="en-US" altLang="zh-CN" sz="2400">
                <a:solidFill>
                  <a:schemeClr val="tx1"/>
                </a:solidFill>
                <a:ea typeface="宋体" panose="02010600030101010101" pitchFamily="2" charset="-122"/>
              </a:rPr>
              <a:t>Façade</a:t>
            </a:r>
            <a:r>
              <a:rPr lang="zh-CN" altLang="en-US" sz="2400">
                <a:solidFill>
                  <a:schemeClr val="tx1"/>
                </a:solidFill>
                <a:ea typeface="宋体" panose="02010600030101010101" pitchFamily="2" charset="-122"/>
              </a:rPr>
              <a:t>对象</a:t>
            </a: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8914"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1447800" y="1447800"/>
            <a:ext cx="6858000" cy="4572000"/>
          </a:xfrm>
          <a:noFill/>
          <a:ln/>
        </p:spPr>
      </p:pic>
      <p:sp>
        <p:nvSpPr>
          <p:cNvPr id="678915" name="Text Box 3"/>
          <p:cNvSpPr txBox="1">
            <a:spLocks noChangeArrowheads="1"/>
          </p:cNvSpPr>
          <p:nvPr/>
        </p:nvSpPr>
        <p:spPr bwMode="auto">
          <a:xfrm>
            <a:off x="3429000" y="6019800"/>
            <a:ext cx="33178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ea typeface="宋体" panose="02010600030101010101" pitchFamily="2" charset="-122"/>
              </a:rPr>
              <a:t>Façade</a:t>
            </a:r>
            <a:r>
              <a:rPr lang="zh-CN" altLang="en-US">
                <a:ea typeface="宋体" panose="02010600030101010101" pitchFamily="2" charset="-122"/>
              </a:rPr>
              <a:t>模式的标准简化视图</a:t>
            </a:r>
          </a:p>
        </p:txBody>
      </p:sp>
      <p:pic>
        <p:nvPicPr>
          <p:cNvPr id="678916" name="Picture 4"/>
          <p:cNvPicPr>
            <a:picLocks noGrp="1" noChangeAspect="1" noChangeArrowheads="1"/>
          </p:cNvPicPr>
          <p:nvPr>
            <p:ph type="title"/>
          </p:nvPr>
        </p:nvPicPr>
        <p:blipFill>
          <a:blip r:embed="rId4">
            <a:extLst>
              <a:ext uri="{28A0092B-C50C-407E-A947-70E740481C1C}">
                <a14:useLocalDpi xmlns:a14="http://schemas.microsoft.com/office/drawing/2010/main" val="0"/>
              </a:ext>
            </a:extLst>
          </a:blip>
          <a:srcRect/>
          <a:stretch>
            <a:fillRect/>
          </a:stretch>
        </p:blipFill>
        <p:spPr>
          <a:xfrm>
            <a:off x="1143000" y="152400"/>
            <a:ext cx="7467600" cy="1098550"/>
          </a:xfrm>
          <a:noFill/>
          <a:ln/>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0962" name="Rectangle 2"/>
          <p:cNvSpPr>
            <a:spLocks noGrp="1" noChangeArrowheads="1"/>
          </p:cNvSpPr>
          <p:nvPr>
            <p:ph type="title"/>
          </p:nvPr>
        </p:nvSpPr>
        <p:spPr/>
        <p:txBody>
          <a:bodyPr/>
          <a:lstStyle/>
          <a:p>
            <a:r>
              <a:rPr lang="en-US" altLang="zh-CN">
                <a:ea typeface="宋体" panose="02010600030101010101" pitchFamily="2" charset="-122"/>
              </a:rPr>
              <a:t>The Creator Pattern </a:t>
            </a:r>
            <a:r>
              <a:rPr lang="zh-CN" altLang="en-US">
                <a:ea typeface="宋体" panose="02010600030101010101" pitchFamily="2" charset="-122"/>
              </a:rPr>
              <a:t>创建者</a:t>
            </a:r>
          </a:p>
        </p:txBody>
      </p:sp>
      <p:sp>
        <p:nvSpPr>
          <p:cNvPr id="680963" name="Rectangle 3"/>
          <p:cNvSpPr>
            <a:spLocks noGrp="1" noChangeArrowheads="1"/>
          </p:cNvSpPr>
          <p:nvPr>
            <p:ph type="body" idx="1"/>
          </p:nvPr>
        </p:nvSpPr>
        <p:spPr>
          <a:xfrm>
            <a:off x="1066800" y="1524000"/>
            <a:ext cx="8077200" cy="3886200"/>
          </a:xfrm>
        </p:spPr>
        <p:txBody>
          <a:bodyPr/>
          <a:lstStyle/>
          <a:p>
            <a:pPr marL="1774825" indent="-1774825">
              <a:lnSpc>
                <a:spcPct val="90000"/>
              </a:lnSpc>
              <a:buFontTx/>
              <a:buNone/>
            </a:pPr>
            <a:r>
              <a:rPr lang="zh-CN" altLang="en-US" sz="2400">
                <a:ea typeface="宋体" panose="02010600030101010101" pitchFamily="2" charset="-122"/>
              </a:rPr>
              <a:t>每个软件对象必须在程序执行过程中的某一个点上被创建。</a:t>
            </a:r>
          </a:p>
          <a:p>
            <a:pPr marL="1774825" indent="-1774825">
              <a:lnSpc>
                <a:spcPct val="90000"/>
              </a:lnSpc>
              <a:buFontTx/>
              <a:buNone/>
            </a:pPr>
            <a:r>
              <a:rPr lang="en-US" altLang="zh-CN" sz="2400">
                <a:ea typeface="宋体" panose="02010600030101010101" pitchFamily="2" charset="-122"/>
              </a:rPr>
              <a:t>Problem:</a:t>
            </a:r>
            <a:r>
              <a:rPr lang="en-US" altLang="zh-CN" sz="2400">
                <a:solidFill>
                  <a:schemeClr val="tx1"/>
                </a:solidFill>
                <a:ea typeface="宋体" panose="02010600030101010101" pitchFamily="2" charset="-122"/>
              </a:rPr>
              <a:t>  Who should be responsible for requesting the creation of a new object, i. e.,</a:t>
            </a:r>
          </a:p>
          <a:p>
            <a:pPr marL="1774825" indent="-1774825">
              <a:lnSpc>
                <a:spcPct val="90000"/>
              </a:lnSpc>
              <a:buFontTx/>
              <a:buNone/>
            </a:pPr>
            <a:r>
              <a:rPr lang="en-US" altLang="zh-CN" sz="2400">
                <a:solidFill>
                  <a:schemeClr val="tx1"/>
                </a:solidFill>
                <a:ea typeface="宋体" panose="02010600030101010101" pitchFamily="2" charset="-122"/>
              </a:rPr>
              <a:t>	who sends the </a:t>
            </a:r>
            <a:r>
              <a:rPr lang="en-US" altLang="zh-CN" sz="2400" i="1">
                <a:ea typeface="宋体" panose="02010600030101010101" pitchFamily="2" charset="-122"/>
              </a:rPr>
              <a:t>create</a:t>
            </a:r>
            <a:r>
              <a:rPr lang="en-US" altLang="zh-CN" sz="2400">
                <a:solidFill>
                  <a:schemeClr val="tx1"/>
                </a:solidFill>
                <a:ea typeface="宋体" panose="02010600030101010101" pitchFamily="2" charset="-122"/>
              </a:rPr>
              <a:t> message to the appropriate class?</a:t>
            </a:r>
          </a:p>
          <a:p>
            <a:pPr marL="1774825" indent="-1774825">
              <a:lnSpc>
                <a:spcPct val="90000"/>
              </a:lnSpc>
              <a:buFontTx/>
              <a:buNone/>
            </a:pPr>
            <a:r>
              <a:rPr lang="zh-CN" altLang="en-US" sz="2400">
                <a:solidFill>
                  <a:schemeClr val="tx1"/>
                </a:solidFill>
                <a:ea typeface="宋体" panose="02010600030101010101" pitchFamily="2" charset="-122"/>
              </a:rPr>
              <a:t>谁必须响应创建新对象的请求？</a:t>
            </a:r>
          </a:p>
          <a:p>
            <a:pPr marL="1774825" indent="-1774825">
              <a:lnSpc>
                <a:spcPct val="90000"/>
              </a:lnSpc>
              <a:buFontTx/>
              <a:buNone/>
            </a:pPr>
            <a:endParaRPr lang="en-US" altLang="zh-CN" sz="2400">
              <a:solidFill>
                <a:schemeClr val="tx1"/>
              </a:solidFill>
              <a:ea typeface="宋体" panose="02010600030101010101" pitchFamily="2" charset="-122"/>
            </a:endParaRPr>
          </a:p>
          <a:p>
            <a:pPr marL="1774825" indent="-1774825">
              <a:lnSpc>
                <a:spcPct val="90000"/>
              </a:lnSpc>
              <a:buFontTx/>
              <a:buNone/>
            </a:pPr>
            <a:r>
              <a:rPr lang="en-US" altLang="zh-CN" sz="2400">
                <a:ea typeface="宋体" panose="02010600030101010101" pitchFamily="2" charset="-122"/>
              </a:rPr>
              <a:t>Solution:</a:t>
            </a:r>
            <a:r>
              <a:rPr lang="en-US" altLang="zh-CN" sz="2400">
                <a:solidFill>
                  <a:schemeClr val="tx1"/>
                </a:solidFill>
                <a:ea typeface="宋体" panose="02010600030101010101" pitchFamily="2" charset="-122"/>
              </a:rPr>
              <a:t>  Assign this responsibility to a class which is in some way closely involved with the class.  </a:t>
            </a:r>
          </a:p>
          <a:p>
            <a:pPr marL="1774825" indent="-1774825">
              <a:lnSpc>
                <a:spcPct val="90000"/>
              </a:lnSpc>
              <a:buFontTx/>
              <a:buNone/>
            </a:pPr>
            <a:r>
              <a:rPr lang="zh-CN" altLang="en-US" sz="2400">
                <a:solidFill>
                  <a:schemeClr val="tx1"/>
                </a:solidFill>
                <a:ea typeface="宋体" panose="02010600030101010101" pitchFamily="2" charset="-122"/>
              </a:rPr>
              <a:t>将创建消息分配给与新对象密切相关的对象</a:t>
            </a: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3010" name="Rectangle 2"/>
          <p:cNvSpPr>
            <a:spLocks noGrp="1" noChangeArrowheads="1"/>
          </p:cNvSpPr>
          <p:nvPr>
            <p:ph type="title"/>
          </p:nvPr>
        </p:nvSpPr>
        <p:spPr/>
        <p:txBody>
          <a:bodyPr/>
          <a:lstStyle/>
          <a:p>
            <a:r>
              <a:rPr lang="en-US" altLang="zh-CN">
                <a:ea typeface="宋体" panose="02010600030101010101" pitchFamily="2" charset="-122"/>
              </a:rPr>
              <a:t>The Creator  Pattern </a:t>
            </a:r>
            <a:r>
              <a:rPr lang="zh-CN" altLang="en-US">
                <a:ea typeface="宋体" panose="02010600030101010101" pitchFamily="2" charset="-122"/>
              </a:rPr>
              <a:t>创建者</a:t>
            </a:r>
          </a:p>
        </p:txBody>
      </p:sp>
      <p:sp>
        <p:nvSpPr>
          <p:cNvPr id="683011" name="Rectangle 3"/>
          <p:cNvSpPr>
            <a:spLocks noGrp="1" noChangeArrowheads="1"/>
          </p:cNvSpPr>
          <p:nvPr>
            <p:ph type="body" idx="1"/>
          </p:nvPr>
        </p:nvSpPr>
        <p:spPr>
          <a:xfrm>
            <a:off x="1371600" y="1524000"/>
            <a:ext cx="7543800" cy="3886200"/>
          </a:xfrm>
        </p:spPr>
        <p:txBody>
          <a:bodyPr/>
          <a:lstStyle/>
          <a:p>
            <a:pPr marL="1774825" indent="-1774825">
              <a:lnSpc>
                <a:spcPct val="90000"/>
              </a:lnSpc>
              <a:buFontTx/>
              <a:buNone/>
            </a:pPr>
            <a:r>
              <a:rPr lang="zh-CN" altLang="en-US" sz="2000">
                <a:solidFill>
                  <a:schemeClr val="tx1"/>
                </a:solidFill>
                <a:ea typeface="宋体" panose="02010600030101010101" pitchFamily="2" charset="-122"/>
              </a:rPr>
              <a:t>创建型模式目的就是抽象对象的实例化过程。它可以帮助一个系统独立于如何创建，谁创建，创建什么。 </a:t>
            </a:r>
          </a:p>
          <a:p>
            <a:pPr marL="1774825" indent="-1774825">
              <a:buFontTx/>
              <a:buNone/>
            </a:pPr>
            <a:r>
              <a:rPr lang="zh-CN" altLang="en-US" sz="2000">
                <a:solidFill>
                  <a:schemeClr val="tx1"/>
                </a:solidFill>
                <a:ea typeface="宋体" panose="02010600030101010101" pitchFamily="2" charset="-122"/>
              </a:rPr>
              <a:t>创建型模式的考虑点</a:t>
            </a:r>
          </a:p>
          <a:p>
            <a:pPr marL="1774825" indent="-1774825"/>
            <a:r>
              <a:rPr lang="zh-CN" altLang="en-US" sz="2000">
                <a:solidFill>
                  <a:schemeClr val="tx1"/>
                </a:solidFill>
                <a:ea typeface="宋体" panose="02010600030101010101" pitchFamily="2" charset="-122"/>
              </a:rPr>
              <a:t>在实际的系统中使用创建型模式创建对象时需要考虑以下几点：</a:t>
            </a:r>
          </a:p>
          <a:p>
            <a:pPr marL="1774825" indent="-1774825"/>
            <a:r>
              <a:rPr lang="en-US" altLang="zh-CN" sz="2000">
                <a:solidFill>
                  <a:schemeClr val="tx1"/>
                </a:solidFill>
                <a:ea typeface="宋体" panose="02010600030101010101" pitchFamily="2" charset="-122"/>
              </a:rPr>
              <a:t>·</a:t>
            </a:r>
            <a:r>
              <a:rPr lang="zh-CN" altLang="en-US" sz="2000">
                <a:solidFill>
                  <a:schemeClr val="tx1"/>
                </a:solidFill>
                <a:ea typeface="宋体" panose="02010600030101010101" pitchFamily="2" charset="-122"/>
              </a:rPr>
              <a:t>动态的确定创建哪些对象（确定创建一个接口的那个实现类）</a:t>
            </a:r>
          </a:p>
          <a:p>
            <a:pPr marL="1774825" indent="-1774825"/>
            <a:r>
              <a:rPr lang="en-US" altLang="zh-CN" sz="2000">
                <a:solidFill>
                  <a:schemeClr val="tx1"/>
                </a:solidFill>
                <a:ea typeface="宋体" panose="02010600030101010101" pitchFamily="2" charset="-122"/>
              </a:rPr>
              <a:t>·</a:t>
            </a:r>
            <a:r>
              <a:rPr lang="zh-CN" altLang="en-US" sz="2000">
                <a:solidFill>
                  <a:schemeClr val="tx1"/>
                </a:solidFill>
                <a:ea typeface="宋体" panose="02010600030101010101" pitchFamily="2" charset="-122"/>
              </a:rPr>
              <a:t>是谁创建这些对象（是外部的对象，还是本身对象提供，或者静态的类继承）</a:t>
            </a:r>
          </a:p>
          <a:p>
            <a:pPr marL="1774825" indent="-1774825"/>
            <a:r>
              <a:rPr lang="en-US" altLang="zh-CN" sz="2000">
                <a:solidFill>
                  <a:schemeClr val="tx1"/>
                </a:solidFill>
                <a:ea typeface="宋体" panose="02010600030101010101" pitchFamily="2" charset="-122"/>
              </a:rPr>
              <a:t>·</a:t>
            </a:r>
            <a:r>
              <a:rPr lang="zh-CN" altLang="en-US" sz="2000">
                <a:solidFill>
                  <a:schemeClr val="tx1"/>
                </a:solidFill>
                <a:ea typeface="宋体" panose="02010600030101010101" pitchFamily="2" charset="-122"/>
              </a:rPr>
              <a:t>动态决定怎样创建对象（新建对象还使用</a:t>
            </a:r>
            <a:r>
              <a:rPr lang="en-US" altLang="zh-CN" sz="2000">
                <a:solidFill>
                  <a:schemeClr val="tx1"/>
                </a:solidFill>
                <a:ea typeface="宋体" panose="02010600030101010101" pitchFamily="2" charset="-122"/>
              </a:rPr>
              <a:t>Cache,</a:t>
            </a:r>
            <a:r>
              <a:rPr lang="zh-CN" altLang="en-US" sz="2000">
                <a:solidFill>
                  <a:schemeClr val="tx1"/>
                </a:solidFill>
                <a:ea typeface="宋体" panose="02010600030101010101" pitchFamily="2" charset="-122"/>
              </a:rPr>
              <a:t>还是复制某个对象）</a:t>
            </a:r>
          </a:p>
          <a:p>
            <a:pPr marL="1774825" indent="-1774825"/>
            <a:r>
              <a:rPr lang="en-US" altLang="zh-CN" sz="2000">
                <a:solidFill>
                  <a:schemeClr val="tx1"/>
                </a:solidFill>
                <a:ea typeface="宋体" panose="02010600030101010101" pitchFamily="2" charset="-122"/>
              </a:rPr>
              <a:t>·</a:t>
            </a:r>
            <a:r>
              <a:rPr lang="zh-CN" altLang="en-US" sz="2000">
                <a:solidFill>
                  <a:schemeClr val="tx1"/>
                </a:solidFill>
                <a:ea typeface="宋体" panose="02010600030101010101" pitchFamily="2" charset="-122"/>
              </a:rPr>
              <a:t>决定怎样组合或者表示这些对象（）</a:t>
            </a:r>
          </a:p>
          <a:p>
            <a:pPr marL="1774825" indent="-1774825">
              <a:lnSpc>
                <a:spcPct val="90000"/>
              </a:lnSpc>
              <a:buFontTx/>
              <a:buNone/>
            </a:pPr>
            <a:r>
              <a:rPr lang="zh-CN" altLang="en-US" sz="2000">
                <a:solidFill>
                  <a:schemeClr val="tx1"/>
                </a:solidFill>
                <a:ea typeface="宋体" panose="02010600030101010101" pitchFamily="2" charset="-122"/>
              </a:rPr>
              <a:t>当系统演化成依赖于对象的组合、聚集时，创建性模式带来了更大的灵活性。 </a:t>
            </a:r>
          </a:p>
          <a:p>
            <a:pPr marL="1774825" indent="-1774825">
              <a:lnSpc>
                <a:spcPct val="90000"/>
              </a:lnSpc>
              <a:buFontTx/>
              <a:buNone/>
            </a:pPr>
            <a:r>
              <a:rPr lang="en-US" altLang="zh-CN" sz="2000">
                <a:solidFill>
                  <a:schemeClr val="tx1"/>
                </a:solidFill>
                <a:ea typeface="宋体" panose="02010600030101010101" pitchFamily="2" charset="-122"/>
              </a:rPr>
              <a:t>Eg. </a:t>
            </a:r>
            <a:r>
              <a:rPr lang="zh-CN" altLang="en-US" sz="2000">
                <a:ea typeface="宋体" panose="02010600030101010101" pitchFamily="2" charset="-122"/>
              </a:rPr>
              <a:t>系</a:t>
            </a:r>
            <a:r>
              <a:rPr lang="zh-CN" altLang="en-US" sz="2000">
                <a:solidFill>
                  <a:schemeClr val="tx1"/>
                </a:solidFill>
                <a:ea typeface="宋体" panose="02010600030101010101" pitchFamily="2" charset="-122"/>
              </a:rPr>
              <a:t>创建系班级计划</a:t>
            </a: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5058" name="Rectangle 2"/>
          <p:cNvSpPr>
            <a:spLocks noGrp="1" noChangeArrowheads="1"/>
          </p:cNvSpPr>
          <p:nvPr>
            <p:ph type="title"/>
          </p:nvPr>
        </p:nvSpPr>
        <p:spPr/>
        <p:txBody>
          <a:bodyPr/>
          <a:lstStyle/>
          <a:p>
            <a:r>
              <a:rPr lang="en-US" altLang="zh-CN">
                <a:ea typeface="宋体" panose="02010600030101010101" pitchFamily="2" charset="-122"/>
              </a:rPr>
              <a:t>The Expert Pattern</a:t>
            </a:r>
            <a:r>
              <a:rPr lang="zh-CN" altLang="en-US">
                <a:ea typeface="宋体" panose="02010600030101010101" pitchFamily="2" charset="-122"/>
              </a:rPr>
              <a:t>专家模式</a:t>
            </a:r>
          </a:p>
        </p:txBody>
      </p:sp>
      <p:sp>
        <p:nvSpPr>
          <p:cNvPr id="685059" name="Rectangle 3"/>
          <p:cNvSpPr>
            <a:spLocks noGrp="1" noChangeArrowheads="1"/>
          </p:cNvSpPr>
          <p:nvPr>
            <p:ph type="body" idx="1"/>
          </p:nvPr>
        </p:nvSpPr>
        <p:spPr>
          <a:xfrm>
            <a:off x="1371600" y="1600200"/>
            <a:ext cx="7315200" cy="3306763"/>
          </a:xfrm>
        </p:spPr>
        <p:txBody>
          <a:bodyPr/>
          <a:lstStyle/>
          <a:p>
            <a:pPr marL="1774825" indent="-1774825">
              <a:lnSpc>
                <a:spcPct val="80000"/>
              </a:lnSpc>
              <a:buFontTx/>
              <a:buNone/>
            </a:pPr>
            <a:r>
              <a:rPr lang="zh-CN" altLang="en-US" sz="2400">
                <a:ea typeface="宋体" panose="02010600030101010101" pitchFamily="2" charset="-122"/>
              </a:rPr>
              <a:t>提供了进行更一般设计决策的指导。根据数据的位置来分配行为。（因为所有的过程都和数据打交道）</a:t>
            </a:r>
          </a:p>
          <a:p>
            <a:pPr marL="1774825" indent="-1774825">
              <a:lnSpc>
                <a:spcPct val="80000"/>
              </a:lnSpc>
              <a:buFontTx/>
              <a:buNone/>
            </a:pPr>
            <a:r>
              <a:rPr lang="en-US" altLang="zh-CN" sz="2400">
                <a:ea typeface="宋体" panose="02010600030101010101" pitchFamily="2" charset="-122"/>
              </a:rPr>
              <a:t>Problem:</a:t>
            </a:r>
            <a:r>
              <a:rPr lang="en-US" altLang="zh-CN" sz="2400">
                <a:solidFill>
                  <a:schemeClr val="tx1"/>
                </a:solidFill>
                <a:ea typeface="宋体" panose="02010600030101010101" pitchFamily="2" charset="-122"/>
              </a:rPr>
              <a:t>  What is the most basic principle for assigning responsibilities to objects?</a:t>
            </a:r>
          </a:p>
          <a:p>
            <a:pPr marL="1774825" indent="-1774825">
              <a:lnSpc>
                <a:spcPct val="80000"/>
              </a:lnSpc>
              <a:buFontTx/>
              <a:buNone/>
            </a:pPr>
            <a:r>
              <a:rPr lang="zh-CN" altLang="en-US" sz="2400">
                <a:solidFill>
                  <a:schemeClr val="tx1"/>
                </a:solidFill>
                <a:ea typeface="宋体" panose="02010600030101010101" pitchFamily="2" charset="-122"/>
              </a:rPr>
              <a:t>给对象分配职责时最基本原则是什么？</a:t>
            </a:r>
          </a:p>
          <a:p>
            <a:pPr marL="1774825" indent="-1774825">
              <a:lnSpc>
                <a:spcPct val="80000"/>
              </a:lnSpc>
              <a:buFontTx/>
              <a:buNone/>
            </a:pPr>
            <a:endParaRPr lang="en-US" altLang="zh-CN" sz="2400">
              <a:solidFill>
                <a:schemeClr val="tx1"/>
              </a:solidFill>
              <a:ea typeface="宋体" panose="02010600030101010101" pitchFamily="2" charset="-122"/>
            </a:endParaRPr>
          </a:p>
          <a:p>
            <a:pPr marL="1774825" indent="-1774825">
              <a:lnSpc>
                <a:spcPct val="80000"/>
              </a:lnSpc>
              <a:buFontTx/>
              <a:buNone/>
            </a:pPr>
            <a:r>
              <a:rPr lang="en-US" altLang="zh-CN" sz="2400">
                <a:ea typeface="宋体" panose="02010600030101010101" pitchFamily="2" charset="-122"/>
              </a:rPr>
              <a:t>Solution:</a:t>
            </a:r>
            <a:r>
              <a:rPr lang="en-US" altLang="zh-CN" sz="2400">
                <a:solidFill>
                  <a:schemeClr val="tx1"/>
                </a:solidFill>
                <a:ea typeface="宋体" panose="02010600030101010101" pitchFamily="2" charset="-122"/>
              </a:rPr>
              <a:t>  Assign the responsibility to the class which has the information necessary to fulfill it.</a:t>
            </a:r>
          </a:p>
          <a:p>
            <a:pPr marL="1774825" indent="-1774825">
              <a:lnSpc>
                <a:spcPct val="80000"/>
              </a:lnSpc>
              <a:buFontTx/>
              <a:buNone/>
            </a:pPr>
            <a:r>
              <a:rPr lang="zh-CN" altLang="en-US" sz="2400">
                <a:solidFill>
                  <a:schemeClr val="tx1"/>
                </a:solidFill>
                <a:ea typeface="宋体" panose="02010600030101010101" pitchFamily="2" charset="-122"/>
              </a:rPr>
              <a:t>将职责分配给具有完成职责所需要信息的类</a:t>
            </a:r>
          </a:p>
          <a:p>
            <a:pPr marL="1774825" indent="-1774825">
              <a:lnSpc>
                <a:spcPct val="80000"/>
              </a:lnSpc>
              <a:buFontTx/>
              <a:buNone/>
            </a:pPr>
            <a:r>
              <a:rPr lang="en-US" altLang="zh-CN" sz="2400">
                <a:solidFill>
                  <a:schemeClr val="tx1"/>
                </a:solidFill>
                <a:ea typeface="宋体" panose="02010600030101010101" pitchFamily="2" charset="-122"/>
              </a:rPr>
              <a:t>Eg. </a:t>
            </a:r>
            <a:r>
              <a:rPr lang="zh-CN" altLang="en-US" sz="2400">
                <a:ea typeface="宋体" panose="02010600030101010101" pitchFamily="2" charset="-122"/>
              </a:rPr>
              <a:t>系</a:t>
            </a:r>
            <a:r>
              <a:rPr lang="zh-CN" altLang="en-US" sz="2400">
                <a:solidFill>
                  <a:schemeClr val="tx1"/>
                </a:solidFill>
                <a:ea typeface="宋体" panose="02010600030101010101" pitchFamily="2" charset="-122"/>
              </a:rPr>
              <a:t>要验证系是否存在</a:t>
            </a:r>
          </a:p>
          <a:p>
            <a:pPr marL="1774825" indent="-1774825">
              <a:lnSpc>
                <a:spcPct val="80000"/>
              </a:lnSpc>
              <a:buFontTx/>
              <a:buNone/>
            </a:pPr>
            <a:r>
              <a:rPr lang="zh-CN" altLang="en-US" sz="2400">
                <a:solidFill>
                  <a:schemeClr val="tx1"/>
                </a:solidFill>
                <a:ea typeface="宋体" panose="02010600030101010101" pitchFamily="2" charset="-122"/>
              </a:rPr>
              <a:t>通过将行为分配到数据所在的类，可以改善设计，并使得程度易于理解。</a:t>
            </a: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650" name="Rectangle 2"/>
          <p:cNvSpPr>
            <a:spLocks noGrp="1" noChangeArrowheads="1"/>
          </p:cNvSpPr>
          <p:nvPr>
            <p:ph type="title"/>
          </p:nvPr>
        </p:nvSpPr>
        <p:spPr/>
        <p:txBody>
          <a:bodyPr/>
          <a:lstStyle/>
          <a:p>
            <a:r>
              <a:rPr lang="en-US" altLang="zh-CN">
                <a:ea typeface="宋体" panose="02010600030101010101" pitchFamily="2" charset="-122"/>
              </a:rPr>
              <a:t>Goals of Design</a:t>
            </a:r>
          </a:p>
        </p:txBody>
      </p:sp>
      <p:sp>
        <p:nvSpPr>
          <p:cNvPr id="283651" name="Rectangle 3"/>
          <p:cNvSpPr>
            <a:spLocks noGrp="1" noChangeArrowheads="1"/>
          </p:cNvSpPr>
          <p:nvPr>
            <p:ph type="body" idx="1"/>
          </p:nvPr>
        </p:nvSpPr>
        <p:spPr>
          <a:xfrm>
            <a:off x="1143000" y="1676400"/>
            <a:ext cx="7391400" cy="4525963"/>
          </a:xfrm>
        </p:spPr>
        <p:txBody>
          <a:bodyPr/>
          <a:lstStyle/>
          <a:p>
            <a:pPr marL="404813" indent="-404813"/>
            <a:r>
              <a:rPr lang="en-US" altLang="zh-CN" sz="2800">
                <a:solidFill>
                  <a:schemeClr val="tx1"/>
                </a:solidFill>
                <a:ea typeface="宋体" panose="02010600030101010101" pitchFamily="2" charset="-122"/>
              </a:rPr>
              <a:t>Satisfaction of requirements</a:t>
            </a:r>
          </a:p>
          <a:p>
            <a:pPr marL="404813" indent="-404813"/>
            <a:r>
              <a:rPr lang="zh-CN" altLang="en-US" sz="2800">
                <a:solidFill>
                  <a:schemeClr val="tx1"/>
                </a:solidFill>
                <a:ea typeface="宋体" panose="02010600030101010101" pitchFamily="2" charset="-122"/>
              </a:rPr>
              <a:t>满足需求</a:t>
            </a:r>
          </a:p>
          <a:p>
            <a:pPr marL="404813" indent="-404813"/>
            <a:r>
              <a:rPr lang="en-US" altLang="zh-CN" sz="2800">
                <a:solidFill>
                  <a:schemeClr val="tx1"/>
                </a:solidFill>
                <a:ea typeface="宋体" panose="02010600030101010101" pitchFamily="2" charset="-122"/>
              </a:rPr>
              <a:t>Performance</a:t>
            </a:r>
          </a:p>
          <a:p>
            <a:pPr marL="404813" indent="-404813"/>
            <a:r>
              <a:rPr lang="zh-CN" altLang="en-US" sz="2800">
                <a:solidFill>
                  <a:schemeClr val="tx1"/>
                </a:solidFill>
                <a:ea typeface="宋体" panose="02010600030101010101" pitchFamily="2" charset="-122"/>
              </a:rPr>
              <a:t>性能</a:t>
            </a:r>
          </a:p>
          <a:p>
            <a:pPr marL="404813" indent="-404813"/>
            <a:r>
              <a:rPr lang="en-US" altLang="zh-CN" sz="2800">
                <a:solidFill>
                  <a:schemeClr val="tx1"/>
                </a:solidFill>
                <a:ea typeface="宋体" panose="02010600030101010101" pitchFamily="2" charset="-122"/>
              </a:rPr>
              <a:t>Constructibility</a:t>
            </a:r>
          </a:p>
          <a:p>
            <a:pPr marL="404813" indent="-404813"/>
            <a:r>
              <a:rPr lang="zh-CN" altLang="en-US" sz="2800">
                <a:solidFill>
                  <a:schemeClr val="tx1"/>
                </a:solidFill>
                <a:ea typeface="宋体" panose="02010600030101010101" pitchFamily="2" charset="-122"/>
              </a:rPr>
              <a:t>可建设性</a:t>
            </a:r>
          </a:p>
          <a:p>
            <a:pPr marL="404813" indent="-404813"/>
            <a:r>
              <a:rPr lang="en-US" altLang="zh-CN" sz="2800">
                <a:solidFill>
                  <a:schemeClr val="tx1"/>
                </a:solidFill>
                <a:ea typeface="宋体" panose="02010600030101010101" pitchFamily="2" charset="-122"/>
              </a:rPr>
              <a:t>Efficient design process</a:t>
            </a:r>
          </a:p>
          <a:p>
            <a:pPr marL="404813" indent="-404813"/>
            <a:r>
              <a:rPr lang="zh-CN" altLang="en-US" sz="2800">
                <a:solidFill>
                  <a:schemeClr val="tx1"/>
                </a:solidFill>
                <a:ea typeface="宋体" panose="02010600030101010101" pitchFamily="2" charset="-122"/>
              </a:rPr>
              <a:t>有效的设计过程</a:t>
            </a:r>
          </a:p>
          <a:p>
            <a:pPr marL="404813" indent="-404813"/>
            <a:endParaRPr lang="en-US" altLang="zh-CN" sz="2800">
              <a:solidFill>
                <a:schemeClr val="tx1"/>
              </a:solidFill>
              <a:ea typeface="宋体" panose="02010600030101010101" pitchFamily="2" charset="-122"/>
            </a:endParaRPr>
          </a:p>
        </p:txBody>
      </p:sp>
    </p:spTree>
  </p:cSld>
  <p:clrMapOvr>
    <a:masterClrMapping/>
  </p:clrMapOvr>
  <p:transition>
    <p:cover dir="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3874" name="Rectangle 2"/>
          <p:cNvSpPr>
            <a:spLocks noGrp="1" noChangeArrowheads="1"/>
          </p:cNvSpPr>
          <p:nvPr>
            <p:ph type="title"/>
          </p:nvPr>
        </p:nvSpPr>
        <p:spPr/>
        <p:txBody>
          <a:bodyPr/>
          <a:lstStyle/>
          <a:p>
            <a:r>
              <a:rPr lang="en-US" altLang="zh-CN">
                <a:ea typeface="宋体" panose="02010600030101010101" pitchFamily="2" charset="-122"/>
              </a:rPr>
              <a:t>Collaboration Diagrams</a:t>
            </a:r>
          </a:p>
        </p:txBody>
      </p:sp>
      <p:sp>
        <p:nvSpPr>
          <p:cNvPr id="463875" name="Rectangle 3"/>
          <p:cNvSpPr>
            <a:spLocks noGrp="1" noChangeArrowheads="1"/>
          </p:cNvSpPr>
          <p:nvPr>
            <p:ph type="body" idx="1"/>
          </p:nvPr>
        </p:nvSpPr>
        <p:spPr>
          <a:xfrm>
            <a:off x="1371600" y="1447800"/>
            <a:ext cx="7467600" cy="4724400"/>
          </a:xfrm>
        </p:spPr>
        <p:txBody>
          <a:bodyPr/>
          <a:lstStyle/>
          <a:p>
            <a:pPr marL="609600" indent="-609600">
              <a:lnSpc>
                <a:spcPct val="80000"/>
              </a:lnSpc>
              <a:buFontTx/>
              <a:buNone/>
            </a:pPr>
            <a:r>
              <a:rPr lang="en-US" altLang="zh-CN" sz="2400">
                <a:solidFill>
                  <a:schemeClr val="tx1"/>
                </a:solidFill>
                <a:ea typeface="宋体" panose="02010600030101010101" pitchFamily="2" charset="-122"/>
              </a:rPr>
              <a:t>A </a:t>
            </a:r>
            <a:r>
              <a:rPr lang="en-US" altLang="zh-CN" sz="2400">
                <a:ea typeface="宋体" panose="02010600030101010101" pitchFamily="2" charset="-122"/>
              </a:rPr>
              <a:t>collaboration diagram</a:t>
            </a:r>
            <a:r>
              <a:rPr lang="en-US" altLang="zh-CN" sz="2400">
                <a:solidFill>
                  <a:schemeClr val="tx1"/>
                </a:solidFill>
                <a:ea typeface="宋体" panose="02010600030101010101" pitchFamily="2" charset="-122"/>
              </a:rPr>
              <a:t> is a network model of messages between interacting objects or classes. </a:t>
            </a:r>
            <a:r>
              <a:rPr lang="zh-CN" altLang="en-US" sz="2400">
                <a:solidFill>
                  <a:schemeClr val="tx1"/>
                </a:solidFill>
                <a:ea typeface="宋体" panose="02010600030101010101" pitchFamily="2" charset="-122"/>
              </a:rPr>
              <a:t>协作图是参与交互的对象之间消息的网络模型。</a:t>
            </a:r>
          </a:p>
          <a:p>
            <a:pPr marL="609600" indent="-609600">
              <a:lnSpc>
                <a:spcPct val="80000"/>
              </a:lnSpc>
              <a:buFontTx/>
              <a:buNone/>
            </a:pPr>
            <a:r>
              <a:rPr lang="en-US" altLang="zh-CN" sz="2400">
                <a:solidFill>
                  <a:schemeClr val="tx1"/>
                </a:solidFill>
                <a:ea typeface="宋体" panose="02010600030101010101" pitchFamily="2" charset="-122"/>
              </a:rPr>
              <a:t> Its components are: </a:t>
            </a:r>
          </a:p>
          <a:p>
            <a:pPr marL="609600" indent="-609600">
              <a:lnSpc>
                <a:spcPct val="80000"/>
              </a:lnSpc>
            </a:pPr>
            <a:r>
              <a:rPr lang="en-US" altLang="zh-CN" sz="2400">
                <a:ea typeface="宋体" panose="02010600030101010101" pitchFamily="2" charset="-122"/>
              </a:rPr>
              <a:t>Objects</a:t>
            </a:r>
            <a:r>
              <a:rPr lang="en-US" altLang="zh-CN" sz="2400">
                <a:solidFill>
                  <a:schemeClr val="tx1"/>
                </a:solidFill>
                <a:ea typeface="宋体" panose="02010600030101010101" pitchFamily="2" charset="-122"/>
              </a:rPr>
              <a:t> or </a:t>
            </a:r>
            <a:r>
              <a:rPr lang="en-US" altLang="zh-CN" sz="2400">
                <a:ea typeface="宋体" panose="02010600030101010101" pitchFamily="2" charset="-122"/>
              </a:rPr>
              <a:t>classes</a:t>
            </a:r>
            <a:r>
              <a:rPr lang="en-US" altLang="zh-CN" sz="2400">
                <a:solidFill>
                  <a:schemeClr val="tx1"/>
                </a:solidFill>
                <a:ea typeface="宋体" panose="02010600030101010101" pitchFamily="2" charset="-122"/>
              </a:rPr>
              <a:t> </a:t>
            </a:r>
            <a:r>
              <a:rPr lang="en-US" altLang="zh-CN" sz="2400">
                <a:solidFill>
                  <a:schemeClr val="tx1"/>
                </a:solidFill>
                <a:ea typeface="宋体" panose="02010600030101010101" pitchFamily="2" charset="-122"/>
                <a:cs typeface="Arial" panose="020B0604020202020204" pitchFamily="34" charset="0"/>
              </a:rPr>
              <a:t>– </a:t>
            </a:r>
            <a:r>
              <a:rPr lang="en-US" altLang="zh-CN" sz="2400">
                <a:solidFill>
                  <a:schemeClr val="tx1"/>
                </a:solidFill>
                <a:ea typeface="宋体" panose="02010600030101010101" pitchFamily="2" charset="-122"/>
              </a:rPr>
              <a:t>shown as labeled rectangles </a:t>
            </a:r>
            <a:r>
              <a:rPr lang="zh-CN" altLang="en-US" sz="2400">
                <a:solidFill>
                  <a:schemeClr val="tx1"/>
                </a:solidFill>
                <a:ea typeface="宋体" panose="02010600030101010101" pitchFamily="2" charset="-122"/>
              </a:rPr>
              <a:t>对象</a:t>
            </a:r>
            <a:r>
              <a:rPr lang="en-US" altLang="zh-CN" sz="2400">
                <a:solidFill>
                  <a:schemeClr val="tx1"/>
                </a:solidFill>
                <a:ea typeface="宋体" panose="02010600030101010101" pitchFamily="2" charset="-122"/>
              </a:rPr>
              <a:t>/</a:t>
            </a:r>
            <a:r>
              <a:rPr lang="zh-CN" altLang="en-US" sz="2400">
                <a:solidFill>
                  <a:schemeClr val="tx1"/>
                </a:solidFill>
                <a:ea typeface="宋体" panose="02010600030101010101" pitchFamily="2" charset="-122"/>
              </a:rPr>
              <a:t>类 </a:t>
            </a:r>
          </a:p>
          <a:p>
            <a:pPr marL="609600" indent="-609600">
              <a:lnSpc>
                <a:spcPct val="80000"/>
              </a:lnSpc>
            </a:pPr>
            <a:r>
              <a:rPr lang="en-US" altLang="zh-CN" sz="2400">
                <a:ea typeface="宋体" panose="02010600030101010101" pitchFamily="2" charset="-122"/>
              </a:rPr>
              <a:t>Links</a:t>
            </a:r>
            <a:r>
              <a:rPr lang="en-US" altLang="zh-CN" sz="2400">
                <a:solidFill>
                  <a:schemeClr val="tx1"/>
                </a:solidFill>
                <a:ea typeface="宋体" panose="02010600030101010101" pitchFamily="2" charset="-122"/>
              </a:rPr>
              <a:t> (instances of associations) –  shown as lines </a:t>
            </a:r>
            <a:r>
              <a:rPr lang="zh-CN" altLang="en-US" sz="2400">
                <a:solidFill>
                  <a:schemeClr val="tx1"/>
                </a:solidFill>
                <a:ea typeface="宋体" panose="02010600030101010101" pitchFamily="2" charset="-122"/>
              </a:rPr>
              <a:t>链接 （关系的实例）</a:t>
            </a:r>
          </a:p>
          <a:p>
            <a:pPr marL="609600" indent="-609600">
              <a:lnSpc>
                <a:spcPct val="80000"/>
              </a:lnSpc>
              <a:spcAft>
                <a:spcPct val="20000"/>
              </a:spcAft>
            </a:pPr>
            <a:r>
              <a:rPr lang="en-US" altLang="zh-CN" sz="2400">
                <a:ea typeface="宋体" panose="02010600030101010101" pitchFamily="2" charset="-122"/>
              </a:rPr>
              <a:t>Messages</a:t>
            </a:r>
            <a:r>
              <a:rPr lang="en-US" altLang="zh-CN" sz="2400">
                <a:solidFill>
                  <a:schemeClr val="tx1"/>
                </a:solidFill>
                <a:ea typeface="宋体" panose="02010600030101010101" pitchFamily="2" charset="-122"/>
              </a:rPr>
              <a:t> – shown next to the links </a:t>
            </a:r>
            <a:r>
              <a:rPr lang="zh-CN" altLang="en-US" sz="2400">
                <a:solidFill>
                  <a:schemeClr val="tx1"/>
                </a:solidFill>
                <a:ea typeface="宋体" panose="02010600030101010101" pitchFamily="2" charset="-122"/>
              </a:rPr>
              <a:t>消息</a:t>
            </a:r>
          </a:p>
          <a:p>
            <a:pPr marL="609600" indent="-609600">
              <a:lnSpc>
                <a:spcPct val="80000"/>
              </a:lnSpc>
              <a:buFontTx/>
              <a:buNone/>
            </a:pPr>
            <a:r>
              <a:rPr lang="en-US" altLang="zh-CN" sz="2400">
                <a:solidFill>
                  <a:schemeClr val="tx1"/>
                </a:solidFill>
                <a:ea typeface="宋体" panose="02010600030101010101" pitchFamily="2" charset="-122"/>
              </a:rPr>
              <a:t>Arrows show the direction of messages.</a:t>
            </a:r>
          </a:p>
          <a:p>
            <a:pPr marL="609600" indent="-609600">
              <a:lnSpc>
                <a:spcPct val="80000"/>
              </a:lnSpc>
              <a:buFontTx/>
              <a:buNone/>
            </a:pPr>
            <a:r>
              <a:rPr lang="zh-CN" altLang="en-US" sz="2400">
                <a:ea typeface="宋体" panose="02010600030101010101" pitchFamily="2" charset="-122"/>
              </a:rPr>
              <a:t>消息名</a:t>
            </a:r>
            <a:r>
              <a:rPr lang="zh-CN" altLang="en-US" sz="2400">
                <a:solidFill>
                  <a:schemeClr val="tx1"/>
                </a:solidFill>
                <a:ea typeface="宋体" panose="02010600030101010101" pitchFamily="2" charset="-122"/>
              </a:rPr>
              <a:t>（</a:t>
            </a:r>
            <a:r>
              <a:rPr lang="en-US" altLang="zh-CN" sz="2400">
                <a:solidFill>
                  <a:schemeClr val="tx1"/>
                </a:solidFill>
                <a:ea typeface="宋体" panose="02010600030101010101" pitchFamily="2" charset="-122"/>
              </a:rPr>
              <a:t>in para. : paratype, out para.: paratype</a:t>
            </a:r>
            <a:r>
              <a:rPr lang="zh-CN" altLang="en-US" sz="2400">
                <a:solidFill>
                  <a:schemeClr val="tx1"/>
                </a:solidFill>
                <a:ea typeface="宋体" panose="02010600030101010101" pitchFamily="2" charset="-122"/>
              </a:rPr>
              <a:t>）</a:t>
            </a:r>
            <a:endParaRPr lang="zh-CN" altLang="en-US" sz="2400">
              <a:solidFill>
                <a:srgbClr val="0066FF"/>
              </a:solidFill>
              <a:ea typeface="宋体" panose="02010600030101010101" pitchFamily="2" charset="-122"/>
            </a:endParaRP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5922" name="Rectangle 2"/>
          <p:cNvSpPr>
            <a:spLocks noGrp="1" noChangeArrowheads="1"/>
          </p:cNvSpPr>
          <p:nvPr>
            <p:ph type="title"/>
          </p:nvPr>
        </p:nvSpPr>
        <p:spPr/>
        <p:txBody>
          <a:bodyPr/>
          <a:lstStyle/>
          <a:p>
            <a:r>
              <a:rPr lang="en-US" altLang="zh-CN">
                <a:ea typeface="宋体" panose="02010600030101010101" pitchFamily="2" charset="-122"/>
              </a:rPr>
              <a:t>Collaboration Diagrams</a:t>
            </a:r>
            <a:r>
              <a:rPr lang="en-US" altLang="zh-CN" sz="3200">
                <a:ea typeface="宋体" panose="02010600030101010101" pitchFamily="2" charset="-122"/>
              </a:rPr>
              <a:t> </a:t>
            </a:r>
            <a:br>
              <a:rPr lang="en-US" altLang="zh-CN" sz="3200">
                <a:ea typeface="宋体" panose="02010600030101010101" pitchFamily="2" charset="-122"/>
              </a:rPr>
            </a:br>
            <a:r>
              <a:rPr lang="en-US" altLang="zh-CN" sz="1600">
                <a:ea typeface="宋体" panose="02010600030101010101" pitchFamily="2" charset="-122"/>
              </a:rPr>
              <a:t>(continued)</a:t>
            </a:r>
          </a:p>
        </p:txBody>
      </p:sp>
      <p:sp>
        <p:nvSpPr>
          <p:cNvPr id="465923" name="Rectangle 3"/>
          <p:cNvSpPr>
            <a:spLocks noGrp="1" noChangeArrowheads="1"/>
          </p:cNvSpPr>
          <p:nvPr>
            <p:ph type="body" idx="1"/>
          </p:nvPr>
        </p:nvSpPr>
        <p:spPr>
          <a:xfrm>
            <a:off x="1295400" y="1874838"/>
            <a:ext cx="7696200" cy="4525962"/>
          </a:xfrm>
        </p:spPr>
        <p:txBody>
          <a:bodyPr/>
          <a:lstStyle/>
          <a:p>
            <a:pPr marL="609600" indent="-609600">
              <a:lnSpc>
                <a:spcPct val="80000"/>
              </a:lnSpc>
              <a:buFontTx/>
              <a:buNone/>
            </a:pPr>
            <a:r>
              <a:rPr lang="en-US" altLang="zh-CN" sz="2800">
                <a:solidFill>
                  <a:schemeClr val="tx1"/>
                </a:solidFill>
                <a:ea typeface="宋体" panose="02010600030101010101" pitchFamily="2" charset="-122"/>
              </a:rPr>
              <a:t>The links are message paths.</a:t>
            </a:r>
            <a:br>
              <a:rPr lang="en-US" altLang="zh-CN" sz="2800">
                <a:solidFill>
                  <a:schemeClr val="tx1"/>
                </a:solidFill>
                <a:ea typeface="宋体" panose="02010600030101010101" pitchFamily="2" charset="-122"/>
              </a:rPr>
            </a:br>
            <a:r>
              <a:rPr lang="en-US" altLang="zh-CN" sz="2800">
                <a:solidFill>
                  <a:schemeClr val="tx1"/>
                </a:solidFill>
                <a:ea typeface="宋体" panose="02010600030101010101" pitchFamily="2" charset="-122"/>
              </a:rPr>
              <a:t>  </a:t>
            </a:r>
          </a:p>
          <a:p>
            <a:pPr marL="609600" indent="-609600">
              <a:lnSpc>
                <a:spcPct val="80000"/>
              </a:lnSpc>
              <a:buFontTx/>
              <a:buNone/>
            </a:pPr>
            <a:r>
              <a:rPr lang="en-US" altLang="zh-CN" sz="2800">
                <a:solidFill>
                  <a:schemeClr val="tx1"/>
                </a:solidFill>
                <a:ea typeface="宋体" panose="02010600030101010101" pitchFamily="2" charset="-122"/>
              </a:rPr>
              <a:t>The sequence of messages is shown by </a:t>
            </a:r>
            <a:br>
              <a:rPr lang="en-US" altLang="zh-CN" sz="2800">
                <a:solidFill>
                  <a:schemeClr val="tx1"/>
                </a:solidFill>
                <a:ea typeface="宋体" panose="02010600030101010101" pitchFamily="2" charset="-122"/>
              </a:rPr>
            </a:br>
            <a:r>
              <a:rPr lang="en-US" altLang="zh-CN" sz="2800">
                <a:solidFill>
                  <a:schemeClr val="tx1"/>
                </a:solidFill>
                <a:ea typeface="宋体" panose="02010600030101010101" pitchFamily="2" charset="-122"/>
              </a:rPr>
              <a:t>a hierarchical numbering convention.</a:t>
            </a:r>
          </a:p>
          <a:p>
            <a:pPr marL="609600" indent="-609600">
              <a:lnSpc>
                <a:spcPct val="80000"/>
              </a:lnSpc>
              <a:buFontTx/>
              <a:buNone/>
            </a:pPr>
            <a:r>
              <a:rPr lang="zh-CN" altLang="en-US" sz="2400">
                <a:solidFill>
                  <a:schemeClr val="tx1"/>
                </a:solidFill>
                <a:ea typeface="宋体" panose="02010600030101010101" pitchFamily="2" charset="-122"/>
              </a:rPr>
              <a:t>消息的顺序用层次结构来体现：</a:t>
            </a:r>
          </a:p>
          <a:p>
            <a:pPr marL="609600" indent="-609600">
              <a:lnSpc>
                <a:spcPct val="80000"/>
              </a:lnSpc>
              <a:buFontTx/>
              <a:buNone/>
            </a:pPr>
            <a:r>
              <a:rPr lang="zh-CN" altLang="en-US" sz="2400">
                <a:solidFill>
                  <a:schemeClr val="tx1"/>
                </a:solidFill>
                <a:ea typeface="宋体" panose="02010600030101010101" pitchFamily="2" charset="-122"/>
              </a:rPr>
              <a:t>	序列中的第一个消息没有编号</a:t>
            </a:r>
          </a:p>
          <a:p>
            <a:pPr marL="609600" indent="-609600">
              <a:lnSpc>
                <a:spcPct val="80000"/>
              </a:lnSpc>
              <a:buFontTx/>
              <a:buNone/>
            </a:pPr>
            <a:r>
              <a:rPr lang="zh-CN" altLang="en-US" sz="2400">
                <a:solidFill>
                  <a:schemeClr val="tx1"/>
                </a:solidFill>
                <a:ea typeface="宋体" panose="02010600030101010101" pitchFamily="2" charset="-122"/>
              </a:rPr>
              <a:t>	来自收到初始化消息对象的消息被编号</a:t>
            </a:r>
            <a:r>
              <a:rPr lang="en-US" altLang="zh-CN" sz="2400">
                <a:solidFill>
                  <a:schemeClr val="tx1"/>
                </a:solidFill>
                <a:ea typeface="宋体" panose="02010600030101010101" pitchFamily="2" charset="-122"/>
              </a:rPr>
              <a:t>1,2…</a:t>
            </a:r>
          </a:p>
          <a:p>
            <a:pPr marL="609600" indent="-609600">
              <a:lnSpc>
                <a:spcPct val="80000"/>
              </a:lnSpc>
              <a:buFontTx/>
              <a:buNone/>
            </a:pPr>
            <a:r>
              <a:rPr lang="en-US" altLang="zh-CN" sz="2400">
                <a:solidFill>
                  <a:schemeClr val="tx1"/>
                </a:solidFill>
                <a:ea typeface="宋体" panose="02010600030101010101" pitchFamily="2" charset="-122"/>
              </a:rPr>
              <a:t>	</a:t>
            </a:r>
            <a:r>
              <a:rPr lang="zh-CN" altLang="en-US" sz="2400">
                <a:solidFill>
                  <a:schemeClr val="tx1"/>
                </a:solidFill>
                <a:ea typeface="宋体" panose="02010600030101010101" pitchFamily="2" charset="-122"/>
              </a:rPr>
              <a:t>来自收到消息</a:t>
            </a:r>
            <a:r>
              <a:rPr lang="en-US" altLang="zh-CN" sz="2400">
                <a:solidFill>
                  <a:schemeClr val="tx1"/>
                </a:solidFill>
                <a:ea typeface="宋体" panose="02010600030101010101" pitchFamily="2" charset="-122"/>
              </a:rPr>
              <a:t>1</a:t>
            </a:r>
            <a:r>
              <a:rPr lang="zh-CN" altLang="en-US" sz="2400">
                <a:solidFill>
                  <a:schemeClr val="tx1"/>
                </a:solidFill>
                <a:ea typeface="宋体" panose="02010600030101010101" pitchFamily="2" charset="-122"/>
              </a:rPr>
              <a:t>的对象的消息被编号</a:t>
            </a:r>
            <a:r>
              <a:rPr lang="en-US" altLang="zh-CN" sz="2400">
                <a:solidFill>
                  <a:schemeClr val="tx1"/>
                </a:solidFill>
                <a:ea typeface="宋体" panose="02010600030101010101" pitchFamily="2" charset="-122"/>
              </a:rPr>
              <a:t>1.1 ,1.2…</a:t>
            </a:r>
          </a:p>
          <a:p>
            <a:pPr marL="609600" indent="-609600">
              <a:lnSpc>
                <a:spcPct val="80000"/>
              </a:lnSpc>
              <a:buFontTx/>
              <a:buNone/>
            </a:pPr>
            <a:r>
              <a:rPr lang="en-US" altLang="zh-CN" sz="2800">
                <a:solidFill>
                  <a:schemeClr val="tx1"/>
                </a:solidFill>
                <a:ea typeface="宋体" panose="02010600030101010101" pitchFamily="2" charset="-122"/>
              </a:rPr>
              <a:t>The standard UML syntax for a message is:</a:t>
            </a:r>
          </a:p>
          <a:p>
            <a:pPr marL="609600" indent="-609600">
              <a:lnSpc>
                <a:spcPct val="80000"/>
              </a:lnSpc>
              <a:buFontTx/>
              <a:buNone/>
            </a:pPr>
            <a:r>
              <a:rPr lang="en-US" altLang="zh-CN" sz="2800">
                <a:solidFill>
                  <a:schemeClr val="tx1"/>
                </a:solidFill>
                <a:ea typeface="宋体" panose="02010600030101010101" pitchFamily="2" charset="-122"/>
              </a:rPr>
              <a:t> </a:t>
            </a:r>
            <a:r>
              <a:rPr lang="en-US" altLang="zh-CN" sz="2400">
                <a:ea typeface="宋体" panose="02010600030101010101" pitchFamily="2" charset="-122"/>
              </a:rPr>
              <a:t>messageName</a:t>
            </a:r>
            <a:r>
              <a:rPr lang="en-US" altLang="zh-CN" sz="2400">
                <a:solidFill>
                  <a:schemeClr val="tx1"/>
                </a:solidFill>
                <a:ea typeface="宋体" panose="02010600030101010101" pitchFamily="2" charset="-122"/>
              </a:rPr>
              <a:t> (in </a:t>
            </a:r>
            <a:r>
              <a:rPr lang="en-US" altLang="zh-CN" sz="2400" i="1">
                <a:ea typeface="宋体" panose="02010600030101010101" pitchFamily="2" charset="-122"/>
              </a:rPr>
              <a:t>parameter </a:t>
            </a:r>
            <a:r>
              <a:rPr lang="en-US" altLang="zh-CN" sz="2400">
                <a:solidFill>
                  <a:schemeClr val="tx1"/>
                </a:solidFill>
                <a:ea typeface="宋体" panose="02010600030101010101" pitchFamily="2" charset="-122"/>
              </a:rPr>
              <a:t>:</a:t>
            </a:r>
            <a:r>
              <a:rPr lang="en-US" altLang="zh-CN" sz="2400" i="1">
                <a:ea typeface="宋体" panose="02010600030101010101" pitchFamily="2" charset="-122"/>
              </a:rPr>
              <a:t> parameterType</a:t>
            </a:r>
            <a:r>
              <a:rPr lang="en-US" altLang="zh-CN" sz="2400">
                <a:solidFill>
                  <a:schemeClr val="tx1"/>
                </a:solidFill>
                <a:ea typeface="宋体" panose="02010600030101010101" pitchFamily="2" charset="-122"/>
              </a:rPr>
              <a:t>, </a:t>
            </a:r>
            <a:br>
              <a:rPr lang="en-US" altLang="zh-CN" sz="2400">
                <a:solidFill>
                  <a:schemeClr val="tx1"/>
                </a:solidFill>
                <a:ea typeface="宋体" panose="02010600030101010101" pitchFamily="2" charset="-122"/>
              </a:rPr>
            </a:br>
            <a:r>
              <a:rPr lang="en-US" altLang="zh-CN" sz="2400">
                <a:solidFill>
                  <a:schemeClr val="tx1"/>
                </a:solidFill>
                <a:ea typeface="宋体" panose="02010600030101010101" pitchFamily="2" charset="-122"/>
              </a:rPr>
              <a:t>out </a:t>
            </a:r>
            <a:r>
              <a:rPr lang="en-US" altLang="zh-CN" sz="2400" i="1">
                <a:ea typeface="宋体" panose="02010600030101010101" pitchFamily="2" charset="-122"/>
              </a:rPr>
              <a:t>parameter </a:t>
            </a:r>
            <a:r>
              <a:rPr lang="en-US" altLang="zh-CN" sz="2400">
                <a:solidFill>
                  <a:schemeClr val="tx1"/>
                </a:solidFill>
                <a:ea typeface="宋体" panose="02010600030101010101" pitchFamily="2" charset="-122"/>
              </a:rPr>
              <a:t>:</a:t>
            </a:r>
            <a:r>
              <a:rPr lang="en-US" altLang="zh-CN" sz="2400" i="1">
                <a:ea typeface="宋体" panose="02010600030101010101" pitchFamily="2" charset="-122"/>
              </a:rPr>
              <a:t> parameterType</a:t>
            </a:r>
            <a:r>
              <a:rPr lang="en-US" altLang="zh-CN" sz="2400">
                <a:solidFill>
                  <a:schemeClr val="tx1"/>
                </a:solidFill>
                <a:ea typeface="宋体" panose="02010600030101010101" pitchFamily="2" charset="-122"/>
              </a:rPr>
              <a:t>)</a:t>
            </a: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7970" name="Rectangle 2"/>
          <p:cNvSpPr>
            <a:spLocks noGrp="1" noChangeArrowheads="1"/>
          </p:cNvSpPr>
          <p:nvPr>
            <p:ph type="title"/>
          </p:nvPr>
        </p:nvSpPr>
        <p:spPr>
          <a:xfrm>
            <a:off x="1066800" y="274638"/>
            <a:ext cx="7848600" cy="1020762"/>
          </a:xfrm>
        </p:spPr>
        <p:txBody>
          <a:bodyPr/>
          <a:lstStyle/>
          <a:p>
            <a:r>
              <a:rPr lang="en-US" altLang="zh-CN">
                <a:ea typeface="宋体" panose="02010600030101010101" pitchFamily="2" charset="-122"/>
              </a:rPr>
              <a:t>Creating Collaboration Diagrams</a:t>
            </a:r>
          </a:p>
        </p:txBody>
      </p:sp>
      <p:sp>
        <p:nvSpPr>
          <p:cNvPr id="467971" name="Rectangle 3"/>
          <p:cNvSpPr>
            <a:spLocks noGrp="1" noChangeArrowheads="1"/>
          </p:cNvSpPr>
          <p:nvPr>
            <p:ph type="body" idx="1"/>
          </p:nvPr>
        </p:nvSpPr>
        <p:spPr>
          <a:xfrm>
            <a:off x="1295400" y="1524000"/>
            <a:ext cx="7391400" cy="5334000"/>
          </a:xfrm>
        </p:spPr>
        <p:txBody>
          <a:bodyPr/>
          <a:lstStyle/>
          <a:p>
            <a:pPr marL="1604963" indent="-1604963">
              <a:lnSpc>
                <a:spcPct val="80000"/>
              </a:lnSpc>
              <a:spcAft>
                <a:spcPct val="10000"/>
              </a:spcAft>
              <a:buFontTx/>
              <a:buNone/>
            </a:pPr>
            <a:r>
              <a:rPr lang="en-US" altLang="zh-CN" sz="2000">
                <a:ea typeface="宋体" panose="02010600030101010101" pitchFamily="2" charset="-122"/>
              </a:rPr>
              <a:t>Step1 </a:t>
            </a:r>
            <a:r>
              <a:rPr lang="zh-CN" altLang="en-US" sz="2000">
                <a:ea typeface="宋体" panose="02010600030101010101" pitchFamily="2" charset="-122"/>
              </a:rPr>
              <a:t>为系统顺序图中的每项系统操作创建单独的协作图</a:t>
            </a:r>
          </a:p>
          <a:p>
            <a:pPr marL="1604963" indent="-1604963">
              <a:lnSpc>
                <a:spcPct val="80000"/>
              </a:lnSpc>
              <a:spcAft>
                <a:spcPct val="10000"/>
              </a:spcAft>
              <a:buFontTx/>
              <a:buNone/>
            </a:pPr>
            <a:r>
              <a:rPr lang="en-US" altLang="zh-CN" sz="2000">
                <a:ea typeface="宋体" panose="02010600030101010101" pitchFamily="2" charset="-122"/>
              </a:rPr>
              <a:t>Step 1.1.</a:t>
            </a:r>
            <a:r>
              <a:rPr lang="en-US" altLang="zh-CN" sz="2000">
                <a:solidFill>
                  <a:schemeClr val="tx1"/>
                </a:solidFill>
                <a:ea typeface="宋体" panose="02010600030101010101" pitchFamily="2" charset="-122"/>
              </a:rPr>
              <a:t> Apply the </a:t>
            </a:r>
            <a:r>
              <a:rPr lang="en-US" altLang="zh-CN" sz="2000">
                <a:ea typeface="宋体" panose="02010600030101010101" pitchFamily="2" charset="-122"/>
              </a:rPr>
              <a:t>Façade pattern</a:t>
            </a:r>
            <a:r>
              <a:rPr lang="en-US" altLang="zh-CN" sz="2000">
                <a:solidFill>
                  <a:schemeClr val="tx1"/>
                </a:solidFill>
                <a:ea typeface="宋体" panose="02010600030101010101" pitchFamily="2" charset="-122"/>
              </a:rPr>
              <a:t>.  Choose a façade object for the system.</a:t>
            </a:r>
          </a:p>
          <a:p>
            <a:pPr marL="1604963" indent="-1604963">
              <a:lnSpc>
                <a:spcPct val="80000"/>
              </a:lnSpc>
              <a:spcAft>
                <a:spcPct val="10000"/>
              </a:spcAft>
              <a:buFontTx/>
              <a:buNone/>
            </a:pPr>
            <a:r>
              <a:rPr lang="zh-CN" altLang="en-US" sz="2000">
                <a:solidFill>
                  <a:schemeClr val="tx1"/>
                </a:solidFill>
                <a:ea typeface="宋体" panose="02010600030101010101" pitchFamily="2" charset="-122"/>
              </a:rPr>
              <a:t>应用</a:t>
            </a:r>
            <a:r>
              <a:rPr lang="en-US" altLang="zh-CN" sz="2000">
                <a:ea typeface="宋体" panose="02010600030101010101" pitchFamily="2" charset="-122"/>
              </a:rPr>
              <a:t>Façade</a:t>
            </a:r>
            <a:r>
              <a:rPr lang="zh-CN" altLang="en-US" sz="2000">
                <a:solidFill>
                  <a:schemeClr val="tx1"/>
                </a:solidFill>
                <a:ea typeface="宋体" panose="02010600030101010101" pitchFamily="2" charset="-122"/>
              </a:rPr>
              <a:t>模式，为系统选择</a:t>
            </a:r>
            <a:r>
              <a:rPr lang="en-US" altLang="zh-CN" sz="2000">
                <a:solidFill>
                  <a:schemeClr val="tx1"/>
                </a:solidFill>
                <a:ea typeface="宋体" panose="02010600030101010101" pitchFamily="2" charset="-122"/>
              </a:rPr>
              <a:t>Façade</a:t>
            </a:r>
            <a:r>
              <a:rPr lang="zh-CN" altLang="en-US" sz="2000">
                <a:solidFill>
                  <a:schemeClr val="tx1"/>
                </a:solidFill>
                <a:ea typeface="宋体" panose="02010600030101010101" pitchFamily="2" charset="-122"/>
              </a:rPr>
              <a:t>对象</a:t>
            </a:r>
          </a:p>
          <a:p>
            <a:pPr marL="1604963" indent="-1604963">
              <a:lnSpc>
                <a:spcPct val="80000"/>
              </a:lnSpc>
              <a:spcAft>
                <a:spcPct val="10000"/>
              </a:spcAft>
              <a:buFontTx/>
              <a:buNone/>
            </a:pPr>
            <a:r>
              <a:rPr lang="en-US" altLang="zh-CN" sz="2000">
                <a:ea typeface="宋体" panose="02010600030101010101" pitchFamily="2" charset="-122"/>
              </a:rPr>
              <a:t>Step 1.2.</a:t>
            </a:r>
            <a:r>
              <a:rPr lang="en-US" altLang="zh-CN" sz="2000">
                <a:solidFill>
                  <a:schemeClr val="tx1"/>
                </a:solidFill>
                <a:ea typeface="宋体" panose="02010600030101010101" pitchFamily="2" charset="-122"/>
              </a:rPr>
              <a:t> Apply the </a:t>
            </a:r>
            <a:r>
              <a:rPr lang="en-US" altLang="zh-CN" sz="2000">
                <a:ea typeface="宋体" panose="02010600030101010101" pitchFamily="2" charset="-122"/>
              </a:rPr>
              <a:t>Creator pattern</a:t>
            </a:r>
            <a:r>
              <a:rPr lang="en-US" altLang="zh-CN" sz="2000">
                <a:solidFill>
                  <a:schemeClr val="tx1"/>
                </a:solidFill>
                <a:ea typeface="宋体" panose="02010600030101010101" pitchFamily="2" charset="-122"/>
              </a:rPr>
              <a:t>. Add new objects and their creators </a:t>
            </a:r>
            <a:br>
              <a:rPr lang="en-US" altLang="zh-CN" sz="2000">
                <a:solidFill>
                  <a:schemeClr val="tx1"/>
                </a:solidFill>
                <a:ea typeface="宋体" panose="02010600030101010101" pitchFamily="2" charset="-122"/>
              </a:rPr>
            </a:br>
            <a:r>
              <a:rPr lang="en-US" altLang="zh-CN" sz="2000">
                <a:solidFill>
                  <a:schemeClr val="tx1"/>
                </a:solidFill>
                <a:ea typeface="宋体" panose="02010600030101010101" pitchFamily="2" charset="-122"/>
              </a:rPr>
              <a:t>to the collaboration diagram.</a:t>
            </a:r>
          </a:p>
          <a:p>
            <a:pPr marL="1604963" indent="-1604963">
              <a:lnSpc>
                <a:spcPct val="80000"/>
              </a:lnSpc>
              <a:spcAft>
                <a:spcPct val="10000"/>
              </a:spcAft>
              <a:buFontTx/>
              <a:buNone/>
            </a:pPr>
            <a:r>
              <a:rPr lang="zh-CN" altLang="en-US" sz="2000">
                <a:solidFill>
                  <a:schemeClr val="tx1"/>
                </a:solidFill>
                <a:ea typeface="宋体" panose="02010600030101010101" pitchFamily="2" charset="-122"/>
              </a:rPr>
              <a:t>应用</a:t>
            </a:r>
            <a:r>
              <a:rPr lang="zh-CN" altLang="en-US" sz="2000">
                <a:ea typeface="宋体" panose="02010600030101010101" pitchFamily="2" charset="-122"/>
              </a:rPr>
              <a:t>创建者</a:t>
            </a:r>
            <a:r>
              <a:rPr lang="zh-CN" altLang="en-US" sz="2000">
                <a:solidFill>
                  <a:schemeClr val="tx1"/>
                </a:solidFill>
                <a:ea typeface="宋体" panose="02010600030101010101" pitchFamily="2" charset="-122"/>
              </a:rPr>
              <a:t>模式，确定所有必须创建的对象和必须请求创建这些对象的对象，并将他们添加到协作图中。</a:t>
            </a:r>
          </a:p>
          <a:p>
            <a:pPr marL="1604963" indent="-1604963">
              <a:lnSpc>
                <a:spcPct val="80000"/>
              </a:lnSpc>
              <a:buFontTx/>
              <a:buNone/>
            </a:pPr>
            <a:r>
              <a:rPr lang="en-US" altLang="zh-CN" sz="2000">
                <a:ea typeface="宋体" panose="02010600030101010101" pitchFamily="2" charset="-122"/>
              </a:rPr>
              <a:t>Step 1.3.</a:t>
            </a:r>
            <a:r>
              <a:rPr lang="en-US" altLang="zh-CN" sz="2000">
                <a:solidFill>
                  <a:schemeClr val="tx1"/>
                </a:solidFill>
                <a:ea typeface="宋体" panose="02010600030101010101" pitchFamily="2" charset="-122"/>
              </a:rPr>
              <a:t> Apply the </a:t>
            </a:r>
            <a:r>
              <a:rPr lang="en-US" altLang="zh-CN" sz="2000">
                <a:ea typeface="宋体" panose="02010600030101010101" pitchFamily="2" charset="-122"/>
              </a:rPr>
              <a:t>Expert pattern</a:t>
            </a:r>
            <a:r>
              <a:rPr lang="en-US" altLang="zh-CN" sz="2000">
                <a:solidFill>
                  <a:schemeClr val="tx1"/>
                </a:solidFill>
                <a:ea typeface="宋体" panose="02010600030101010101" pitchFamily="2" charset="-122"/>
              </a:rPr>
              <a:t>.  Assign every behavior to the object which is the information expert.  Show the unknown client.</a:t>
            </a:r>
          </a:p>
          <a:p>
            <a:pPr marL="1604963" indent="-1604963">
              <a:lnSpc>
                <a:spcPct val="80000"/>
              </a:lnSpc>
              <a:buFontTx/>
              <a:buNone/>
            </a:pPr>
            <a:r>
              <a:rPr lang="zh-CN" altLang="en-US" sz="2000">
                <a:solidFill>
                  <a:schemeClr val="tx1"/>
                </a:solidFill>
                <a:ea typeface="宋体" panose="02010600030101010101" pitchFamily="2" charset="-122"/>
              </a:rPr>
              <a:t>应用专家模式，将每个行为分配给作为信息专家的对象。显示所有的服务器对象以及从未知客户端对象发往他们的消息</a:t>
            </a:r>
            <a:endParaRPr lang="en-US" altLang="zh-CN" sz="2000">
              <a:solidFill>
                <a:schemeClr val="tx1"/>
              </a:solidFill>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467971">
                                            <p:txEl>
                                              <p:pRg st="1" end="1"/>
                                            </p:txEl>
                                          </p:spTgt>
                                        </p:tgtEl>
                                        <p:attrNameLst>
                                          <p:attrName>style.visibility</p:attrName>
                                        </p:attrNameLst>
                                      </p:cBhvr>
                                      <p:to>
                                        <p:strVal val="visible"/>
                                      </p:to>
                                    </p:set>
                                    <p:animEffect transition="in" filter="blinds(horizontal)">
                                      <p:cBhvr>
                                        <p:cTn id="7" dur="500"/>
                                        <p:tgtEl>
                                          <p:spTgt spid="467971">
                                            <p:txEl>
                                              <p:pRg st="1" end="1"/>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467971">
                                            <p:txEl>
                                              <p:pRg st="2" end="2"/>
                                            </p:txEl>
                                          </p:spTgt>
                                        </p:tgtEl>
                                        <p:attrNameLst>
                                          <p:attrName>style.visibility</p:attrName>
                                        </p:attrNameLst>
                                      </p:cBhvr>
                                      <p:to>
                                        <p:strVal val="visible"/>
                                      </p:to>
                                    </p:set>
                                    <p:animEffect transition="in" filter="blinds(horizontal)">
                                      <p:cBhvr>
                                        <p:cTn id="10" dur="500"/>
                                        <p:tgtEl>
                                          <p:spTgt spid="467971">
                                            <p:txEl>
                                              <p:pRg st="2" end="2"/>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3" presetClass="entr" presetSubtype="10" fill="hold" nodeType="clickEffect">
                                  <p:stCondLst>
                                    <p:cond delay="0"/>
                                  </p:stCondLst>
                                  <p:childTnLst>
                                    <p:set>
                                      <p:cBhvr>
                                        <p:cTn id="14" dur="1" fill="hold">
                                          <p:stCondLst>
                                            <p:cond delay="0"/>
                                          </p:stCondLst>
                                        </p:cTn>
                                        <p:tgtEl>
                                          <p:spTgt spid="467971">
                                            <p:txEl>
                                              <p:pRg st="3" end="3"/>
                                            </p:txEl>
                                          </p:spTgt>
                                        </p:tgtEl>
                                        <p:attrNameLst>
                                          <p:attrName>style.visibility</p:attrName>
                                        </p:attrNameLst>
                                      </p:cBhvr>
                                      <p:to>
                                        <p:strVal val="visible"/>
                                      </p:to>
                                    </p:set>
                                    <p:animEffect transition="in" filter="blinds(horizontal)">
                                      <p:cBhvr>
                                        <p:cTn id="15" dur="500"/>
                                        <p:tgtEl>
                                          <p:spTgt spid="467971">
                                            <p:txEl>
                                              <p:pRg st="3" end="3"/>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467971">
                                            <p:txEl>
                                              <p:pRg st="4" end="4"/>
                                            </p:txEl>
                                          </p:spTgt>
                                        </p:tgtEl>
                                        <p:attrNameLst>
                                          <p:attrName>style.visibility</p:attrName>
                                        </p:attrNameLst>
                                      </p:cBhvr>
                                      <p:to>
                                        <p:strVal val="visible"/>
                                      </p:to>
                                    </p:set>
                                    <p:animEffect transition="in" filter="blinds(horizontal)">
                                      <p:cBhvr>
                                        <p:cTn id="18" dur="500"/>
                                        <p:tgtEl>
                                          <p:spTgt spid="467971">
                                            <p:txEl>
                                              <p:pRg st="4" end="4"/>
                                            </p:txEl>
                                          </p:spTgt>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3" presetClass="entr" presetSubtype="10" fill="hold" nodeType="clickEffect">
                                  <p:stCondLst>
                                    <p:cond delay="0"/>
                                  </p:stCondLst>
                                  <p:childTnLst>
                                    <p:set>
                                      <p:cBhvr>
                                        <p:cTn id="22" dur="1" fill="hold">
                                          <p:stCondLst>
                                            <p:cond delay="0"/>
                                          </p:stCondLst>
                                        </p:cTn>
                                        <p:tgtEl>
                                          <p:spTgt spid="467971">
                                            <p:txEl>
                                              <p:pRg st="5" end="5"/>
                                            </p:txEl>
                                          </p:spTgt>
                                        </p:tgtEl>
                                        <p:attrNameLst>
                                          <p:attrName>style.visibility</p:attrName>
                                        </p:attrNameLst>
                                      </p:cBhvr>
                                      <p:to>
                                        <p:strVal val="visible"/>
                                      </p:to>
                                    </p:set>
                                    <p:animEffect transition="in" filter="blinds(horizontal)">
                                      <p:cBhvr>
                                        <p:cTn id="23" dur="500"/>
                                        <p:tgtEl>
                                          <p:spTgt spid="467971">
                                            <p:txEl>
                                              <p:pRg st="5" end="5"/>
                                            </p:txEl>
                                          </p:spTgt>
                                        </p:tgtEl>
                                      </p:cBhvr>
                                    </p:animEffect>
                                  </p:childTnLst>
                                </p:cTn>
                              </p:par>
                              <p:par>
                                <p:cTn id="24" presetID="3" presetClass="entr" presetSubtype="10" fill="hold" nodeType="withEffect">
                                  <p:stCondLst>
                                    <p:cond delay="0"/>
                                  </p:stCondLst>
                                  <p:childTnLst>
                                    <p:set>
                                      <p:cBhvr>
                                        <p:cTn id="25" dur="1" fill="hold">
                                          <p:stCondLst>
                                            <p:cond delay="0"/>
                                          </p:stCondLst>
                                        </p:cTn>
                                        <p:tgtEl>
                                          <p:spTgt spid="467971">
                                            <p:txEl>
                                              <p:pRg st="6" end="6"/>
                                            </p:txEl>
                                          </p:spTgt>
                                        </p:tgtEl>
                                        <p:attrNameLst>
                                          <p:attrName>style.visibility</p:attrName>
                                        </p:attrNameLst>
                                      </p:cBhvr>
                                      <p:to>
                                        <p:strVal val="visible"/>
                                      </p:to>
                                    </p:set>
                                    <p:animEffect transition="in" filter="blinds(horizontal)">
                                      <p:cBhvr>
                                        <p:cTn id="26" dur="500"/>
                                        <p:tgtEl>
                                          <p:spTgt spid="467971">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0018" name="Rectangle 2"/>
          <p:cNvSpPr>
            <a:spLocks noGrp="1" noChangeArrowheads="1"/>
          </p:cNvSpPr>
          <p:nvPr>
            <p:ph type="title"/>
          </p:nvPr>
        </p:nvSpPr>
        <p:spPr>
          <a:xfrm>
            <a:off x="1143000" y="274638"/>
            <a:ext cx="7772400" cy="1020762"/>
          </a:xfrm>
        </p:spPr>
        <p:txBody>
          <a:bodyPr/>
          <a:lstStyle/>
          <a:p>
            <a:r>
              <a:rPr lang="en-US" altLang="zh-CN">
                <a:ea typeface="宋体" panose="02010600030101010101" pitchFamily="2" charset="-122"/>
              </a:rPr>
              <a:t>Creating Collaboration Diagrams</a:t>
            </a:r>
            <a:r>
              <a:rPr lang="en-US" altLang="zh-CN" sz="3200">
                <a:ea typeface="宋体" panose="02010600030101010101" pitchFamily="2" charset="-122"/>
              </a:rPr>
              <a:t> </a:t>
            </a:r>
            <a:br>
              <a:rPr lang="en-US" altLang="zh-CN" sz="3200">
                <a:ea typeface="宋体" panose="02010600030101010101" pitchFamily="2" charset="-122"/>
              </a:rPr>
            </a:br>
            <a:r>
              <a:rPr lang="en-US" altLang="zh-CN" sz="1600">
                <a:ea typeface="宋体" panose="02010600030101010101" pitchFamily="2" charset="-122"/>
              </a:rPr>
              <a:t>(continued)</a:t>
            </a:r>
          </a:p>
        </p:txBody>
      </p:sp>
      <p:sp>
        <p:nvSpPr>
          <p:cNvPr id="470019" name="Rectangle 3"/>
          <p:cNvSpPr>
            <a:spLocks noGrp="1" noChangeArrowheads="1"/>
          </p:cNvSpPr>
          <p:nvPr>
            <p:ph type="body" idx="1"/>
          </p:nvPr>
        </p:nvSpPr>
        <p:spPr>
          <a:xfrm>
            <a:off x="1295400" y="1951038"/>
            <a:ext cx="7696200" cy="4525962"/>
          </a:xfrm>
        </p:spPr>
        <p:txBody>
          <a:bodyPr/>
          <a:lstStyle/>
          <a:p>
            <a:pPr marL="1549400" indent="-1549400">
              <a:lnSpc>
                <a:spcPct val="90000"/>
              </a:lnSpc>
              <a:buFontTx/>
              <a:buNone/>
            </a:pPr>
            <a:r>
              <a:rPr lang="en-US" altLang="zh-CN" sz="2800">
                <a:ea typeface="宋体" panose="02010600030101010101" pitchFamily="2" charset="-122"/>
              </a:rPr>
              <a:t>Step 1.4.</a:t>
            </a:r>
            <a:r>
              <a:rPr lang="en-US" altLang="zh-CN" sz="2800">
                <a:solidFill>
                  <a:schemeClr val="tx1"/>
                </a:solidFill>
                <a:ea typeface="宋体" panose="02010600030101010101" pitchFamily="2" charset="-122"/>
              </a:rPr>
              <a:t> Paying attention to </a:t>
            </a:r>
            <a:r>
              <a:rPr lang="en-US" altLang="zh-CN" sz="2800">
                <a:ea typeface="宋体" panose="02010600030101010101" pitchFamily="2" charset="-122"/>
              </a:rPr>
              <a:t>information flow</a:t>
            </a:r>
            <a:r>
              <a:rPr lang="en-US" altLang="zh-CN" sz="2800">
                <a:solidFill>
                  <a:schemeClr val="tx1"/>
                </a:solidFill>
                <a:ea typeface="宋体" panose="02010600030101010101" pitchFamily="2" charset="-122"/>
              </a:rPr>
              <a:t>, fill in the rest of the clients until there is a </a:t>
            </a:r>
            <a:r>
              <a:rPr lang="en-US" altLang="zh-CN" sz="2800">
                <a:ea typeface="宋体" panose="02010600030101010101" pitchFamily="2" charset="-122"/>
              </a:rPr>
              <a:t>path of messages</a:t>
            </a:r>
            <a:r>
              <a:rPr lang="en-US" altLang="zh-CN" sz="2800">
                <a:solidFill>
                  <a:schemeClr val="tx1"/>
                </a:solidFill>
                <a:ea typeface="宋体" panose="02010600030101010101" pitchFamily="2" charset="-122"/>
              </a:rPr>
              <a:t> connecting all the objects.</a:t>
            </a:r>
          </a:p>
          <a:p>
            <a:pPr marL="1549400" indent="-1549400">
              <a:lnSpc>
                <a:spcPct val="90000"/>
              </a:lnSpc>
              <a:buFontTx/>
              <a:buNone/>
            </a:pPr>
            <a:r>
              <a:rPr lang="zh-CN" altLang="en-US" sz="2800">
                <a:solidFill>
                  <a:schemeClr val="tx1"/>
                </a:solidFill>
                <a:ea typeface="宋体" panose="02010600030101010101" pitchFamily="2" charset="-122"/>
              </a:rPr>
              <a:t>根据</a:t>
            </a:r>
            <a:r>
              <a:rPr lang="zh-CN" altLang="en-US" sz="2800">
                <a:ea typeface="宋体" panose="02010600030101010101" pitchFamily="2" charset="-122"/>
              </a:rPr>
              <a:t>信息流</a:t>
            </a:r>
            <a:r>
              <a:rPr lang="zh-CN" altLang="en-US" sz="2800">
                <a:solidFill>
                  <a:schemeClr val="tx1"/>
                </a:solidFill>
                <a:ea typeface="宋体" panose="02010600030101010101" pitchFamily="2" charset="-122"/>
              </a:rPr>
              <a:t>填充客户端的剩余部分直到完成连接所有对象的</a:t>
            </a:r>
            <a:r>
              <a:rPr lang="zh-CN" altLang="en-US" sz="2800">
                <a:ea typeface="宋体" panose="02010600030101010101" pitchFamily="2" charset="-122"/>
              </a:rPr>
              <a:t>消息路径</a:t>
            </a:r>
            <a:r>
              <a:rPr lang="zh-CN" altLang="en-US" sz="2800">
                <a:solidFill>
                  <a:schemeClr val="tx1"/>
                </a:solidFill>
                <a:ea typeface="宋体" panose="02010600030101010101" pitchFamily="2" charset="-122"/>
              </a:rPr>
              <a:t>。</a:t>
            </a:r>
          </a:p>
          <a:p>
            <a:pPr marL="1549400" indent="-1549400">
              <a:lnSpc>
                <a:spcPct val="90000"/>
              </a:lnSpc>
              <a:buFontTx/>
              <a:buNone/>
            </a:pPr>
            <a:endParaRPr lang="en-US" altLang="zh-CN" sz="1400">
              <a:solidFill>
                <a:schemeClr val="tx1"/>
              </a:solidFill>
              <a:ea typeface="宋体" panose="02010600030101010101" pitchFamily="2" charset="-122"/>
            </a:endParaRPr>
          </a:p>
          <a:p>
            <a:pPr marL="1549400" indent="-1549400">
              <a:lnSpc>
                <a:spcPct val="90000"/>
              </a:lnSpc>
              <a:buFontTx/>
              <a:buNone/>
            </a:pPr>
            <a:r>
              <a:rPr lang="en-US" altLang="zh-CN" sz="2800">
                <a:ea typeface="宋体" panose="02010600030101010101" pitchFamily="2" charset="-122"/>
              </a:rPr>
              <a:t>Step 1.5.</a:t>
            </a:r>
            <a:r>
              <a:rPr lang="en-US" altLang="zh-CN" sz="2800">
                <a:solidFill>
                  <a:schemeClr val="tx1"/>
                </a:solidFill>
                <a:ea typeface="宋体" panose="02010600030101010101" pitchFamily="2" charset="-122"/>
              </a:rPr>
              <a:t> Refine the collaboration diagram, taking into account </a:t>
            </a:r>
            <a:r>
              <a:rPr lang="en-US" altLang="zh-CN" sz="2800">
                <a:ea typeface="宋体" panose="02010600030101010101" pitchFamily="2" charset="-122"/>
              </a:rPr>
              <a:t>coupling</a:t>
            </a:r>
            <a:r>
              <a:rPr lang="en-US" altLang="zh-CN" sz="2800">
                <a:solidFill>
                  <a:schemeClr val="tx1"/>
                </a:solidFill>
                <a:ea typeface="宋体" panose="02010600030101010101" pitchFamily="2" charset="-122"/>
              </a:rPr>
              <a:t>, </a:t>
            </a:r>
            <a:r>
              <a:rPr lang="en-US" altLang="zh-CN" sz="2800">
                <a:ea typeface="宋体" panose="02010600030101010101" pitchFamily="2" charset="-122"/>
              </a:rPr>
              <a:t>cohesion</a:t>
            </a:r>
            <a:r>
              <a:rPr lang="en-US" altLang="zh-CN" sz="2800">
                <a:solidFill>
                  <a:schemeClr val="tx1"/>
                </a:solidFill>
                <a:ea typeface="宋体" panose="02010600030101010101" pitchFamily="2" charset="-122"/>
              </a:rPr>
              <a:t>, and the </a:t>
            </a:r>
            <a:r>
              <a:rPr lang="en-US" altLang="zh-CN" sz="2800">
                <a:ea typeface="宋体" panose="02010600030101010101" pitchFamily="2" charset="-122"/>
              </a:rPr>
              <a:t>Law of Demeter</a:t>
            </a:r>
            <a:r>
              <a:rPr lang="en-US" altLang="zh-CN" sz="2800">
                <a:solidFill>
                  <a:schemeClr val="tx1"/>
                </a:solidFill>
                <a:ea typeface="宋体" panose="02010600030101010101" pitchFamily="2" charset="-122"/>
              </a:rPr>
              <a:t>.</a:t>
            </a:r>
          </a:p>
          <a:p>
            <a:pPr marL="1549400" indent="-1549400">
              <a:lnSpc>
                <a:spcPct val="90000"/>
              </a:lnSpc>
              <a:buFontTx/>
              <a:buNone/>
            </a:pPr>
            <a:r>
              <a:rPr lang="zh-CN" altLang="en-US" sz="2800">
                <a:solidFill>
                  <a:schemeClr val="tx1"/>
                </a:solidFill>
                <a:ea typeface="宋体" panose="02010600030101010101" pitchFamily="2" charset="-122"/>
              </a:rPr>
              <a:t>根据</a:t>
            </a:r>
            <a:r>
              <a:rPr lang="zh-CN" altLang="en-US" sz="2800">
                <a:ea typeface="宋体" panose="02010600030101010101" pitchFamily="2" charset="-122"/>
              </a:rPr>
              <a:t>耦合</a:t>
            </a:r>
            <a:r>
              <a:rPr lang="zh-CN" altLang="en-US" sz="2800">
                <a:solidFill>
                  <a:schemeClr val="tx1"/>
                </a:solidFill>
                <a:ea typeface="宋体" panose="02010600030101010101" pitchFamily="2" charset="-122"/>
              </a:rPr>
              <a:t>、</a:t>
            </a:r>
            <a:r>
              <a:rPr lang="zh-CN" altLang="en-US" sz="2800">
                <a:ea typeface="宋体" panose="02010600030101010101" pitchFamily="2" charset="-122"/>
              </a:rPr>
              <a:t>内聚</a:t>
            </a:r>
            <a:r>
              <a:rPr lang="zh-CN" altLang="en-US" sz="2800">
                <a:solidFill>
                  <a:schemeClr val="tx1"/>
                </a:solidFill>
                <a:ea typeface="宋体" panose="02010600030101010101" pitchFamily="2" charset="-122"/>
              </a:rPr>
              <a:t>和</a:t>
            </a:r>
            <a:r>
              <a:rPr lang="en-US" altLang="zh-CN" sz="2800">
                <a:ea typeface="宋体" panose="02010600030101010101" pitchFamily="2" charset="-122"/>
              </a:rPr>
              <a:t>Demeter</a:t>
            </a:r>
            <a:r>
              <a:rPr lang="zh-CN" altLang="en-US" sz="2800">
                <a:solidFill>
                  <a:schemeClr val="tx1"/>
                </a:solidFill>
                <a:ea typeface="宋体" panose="02010600030101010101" pitchFamily="2" charset="-122"/>
              </a:rPr>
              <a:t>定律优化协作图</a:t>
            </a: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2066" name="Rectangle 2"/>
          <p:cNvSpPr>
            <a:spLocks noGrp="1" noChangeArrowheads="1"/>
          </p:cNvSpPr>
          <p:nvPr>
            <p:ph type="title"/>
          </p:nvPr>
        </p:nvSpPr>
        <p:spPr>
          <a:xfrm>
            <a:off x="1143000" y="274638"/>
            <a:ext cx="7772400" cy="1020762"/>
          </a:xfrm>
        </p:spPr>
        <p:txBody>
          <a:bodyPr/>
          <a:lstStyle/>
          <a:p>
            <a:r>
              <a:rPr lang="en-US" altLang="zh-CN">
                <a:ea typeface="宋体" panose="02010600030101010101" pitchFamily="2" charset="-122"/>
              </a:rPr>
              <a:t>A Public University Example</a:t>
            </a:r>
          </a:p>
        </p:txBody>
      </p:sp>
      <p:sp>
        <p:nvSpPr>
          <p:cNvPr id="472067" name="Rectangle 3"/>
          <p:cNvSpPr>
            <a:spLocks noGrp="1" noChangeArrowheads="1"/>
          </p:cNvSpPr>
          <p:nvPr>
            <p:ph type="body" idx="1"/>
          </p:nvPr>
        </p:nvSpPr>
        <p:spPr>
          <a:xfrm>
            <a:off x="1295400" y="1951038"/>
            <a:ext cx="7696200" cy="4525962"/>
          </a:xfrm>
        </p:spPr>
        <p:txBody>
          <a:bodyPr/>
          <a:lstStyle/>
          <a:p>
            <a:pPr marL="1549400" indent="-1549400">
              <a:buFontTx/>
              <a:buNone/>
            </a:pPr>
            <a:r>
              <a:rPr lang="zh-CN" altLang="en-US">
                <a:solidFill>
                  <a:schemeClr val="tx1"/>
                </a:solidFill>
                <a:ea typeface="宋体" panose="02010600030101010101" pitchFamily="2" charset="-122"/>
              </a:rPr>
              <a:t>方案使用候选方案</a:t>
            </a:r>
            <a:r>
              <a:rPr lang="en-US" altLang="zh-CN">
                <a:solidFill>
                  <a:schemeClr val="tx1"/>
                </a:solidFill>
                <a:ea typeface="宋体" panose="02010600030101010101" pitchFamily="2" charset="-122"/>
              </a:rPr>
              <a:t>A(</a:t>
            </a:r>
            <a:r>
              <a:rPr lang="zh-CN" altLang="en-US">
                <a:solidFill>
                  <a:schemeClr val="tx1"/>
                </a:solidFill>
                <a:ea typeface="宋体" panose="02010600030101010101" pitchFamily="2" charset="-122"/>
              </a:rPr>
              <a:t>单处理器方案</a:t>
            </a:r>
            <a:r>
              <a:rPr lang="en-US" altLang="zh-CN">
                <a:solidFill>
                  <a:schemeClr val="tx1"/>
                </a:solidFill>
                <a:ea typeface="宋体" panose="02010600030101010101" pitchFamily="2" charset="-122"/>
              </a:rPr>
              <a:t>)</a:t>
            </a:r>
            <a:r>
              <a:rPr lang="zh-CN" altLang="en-US">
                <a:solidFill>
                  <a:schemeClr val="tx1"/>
                </a:solidFill>
                <a:ea typeface="宋体" panose="02010600030101010101" pitchFamily="2" charset="-122"/>
              </a:rPr>
              <a:t>；</a:t>
            </a:r>
          </a:p>
          <a:p>
            <a:pPr marL="1549400" indent="-1549400">
              <a:buFontTx/>
              <a:buNone/>
            </a:pPr>
            <a:r>
              <a:rPr lang="zh-CN" altLang="en-US">
                <a:solidFill>
                  <a:schemeClr val="tx1"/>
                </a:solidFill>
                <a:ea typeface="宋体" panose="02010600030101010101" pitchFamily="2" charset="-122"/>
              </a:rPr>
              <a:t>焦点：应用层内软件对象的程序设计；</a:t>
            </a:r>
          </a:p>
          <a:p>
            <a:pPr marL="1549400" indent="-1549400">
              <a:buFontTx/>
              <a:buNone/>
            </a:pPr>
            <a:r>
              <a:rPr lang="zh-CN" altLang="en-US">
                <a:solidFill>
                  <a:schemeClr val="tx1"/>
                </a:solidFill>
                <a:ea typeface="宋体" panose="02010600030101010101" pitchFamily="2" charset="-122"/>
              </a:rPr>
              <a:t>根据前期的系统顺序图，使用</a:t>
            </a:r>
            <a:r>
              <a:rPr lang="en-US" altLang="zh-CN">
                <a:solidFill>
                  <a:schemeClr val="tx1"/>
                </a:solidFill>
                <a:ea typeface="宋体" panose="02010600030101010101" pitchFamily="2" charset="-122"/>
              </a:rPr>
              <a:t>facade</a:t>
            </a:r>
            <a:r>
              <a:rPr lang="zh-CN" altLang="en-US">
                <a:solidFill>
                  <a:schemeClr val="tx1"/>
                </a:solidFill>
                <a:ea typeface="宋体" panose="02010600030101010101" pitchFamily="2" charset="-122"/>
              </a:rPr>
              <a:t>、创建者、专家模式为每一个系统操作来创建交互图</a:t>
            </a: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74114" name="Rectangle 2"/>
          <p:cNvSpPr>
            <a:spLocks noGrp="1" noChangeArrowheads="1"/>
          </p:cNvSpPr>
          <p:nvPr>
            <p:ph type="title"/>
          </p:nvPr>
        </p:nvSpPr>
        <p:spPr>
          <a:xfrm>
            <a:off x="1295400" y="152400"/>
            <a:ext cx="7391400" cy="1066800"/>
          </a:xfrm>
        </p:spPr>
        <p:txBody>
          <a:bodyPr/>
          <a:lstStyle/>
          <a:p>
            <a:r>
              <a:rPr lang="en-US" altLang="zh-CN">
                <a:ea typeface="宋体" panose="02010600030101010101" pitchFamily="2" charset="-122"/>
              </a:rPr>
              <a:t>A Public University Example</a:t>
            </a:r>
          </a:p>
        </p:txBody>
      </p:sp>
      <p:sp>
        <p:nvSpPr>
          <p:cNvPr id="474115" name="Rectangle 3"/>
          <p:cNvSpPr>
            <a:spLocks noGrp="1" noChangeArrowheads="1"/>
          </p:cNvSpPr>
          <p:nvPr>
            <p:ph type="body" idx="1"/>
          </p:nvPr>
        </p:nvSpPr>
        <p:spPr>
          <a:xfrm>
            <a:off x="1447800" y="1798638"/>
            <a:ext cx="7391400" cy="4525962"/>
          </a:xfrm>
        </p:spPr>
        <p:txBody>
          <a:bodyPr/>
          <a:lstStyle/>
          <a:p>
            <a:pPr marL="404813" indent="-404813">
              <a:buFontTx/>
              <a:buNone/>
            </a:pPr>
            <a:r>
              <a:rPr lang="zh-CN" altLang="en-US">
                <a:solidFill>
                  <a:schemeClr val="tx1"/>
                </a:solidFill>
                <a:ea typeface="宋体" panose="02010600030101010101" pitchFamily="2" charset="-122"/>
              </a:rPr>
              <a:t> </a:t>
            </a:r>
            <a:r>
              <a:rPr lang="en-US" altLang="zh-CN">
                <a:solidFill>
                  <a:schemeClr val="bg1"/>
                </a:solidFill>
                <a:ea typeface="宋体" panose="02010600030101010101" pitchFamily="2" charset="-122"/>
              </a:rPr>
              <a:t>.</a:t>
            </a:r>
          </a:p>
        </p:txBody>
      </p:sp>
      <p:pic>
        <p:nvPicPr>
          <p:cNvPr id="474116" name="Picture 4" descr="FIG8-11"/>
          <p:cNvPicPr>
            <a:picLocks noChangeAspect="1" noChangeArrowheads="1"/>
          </p:cNvPicPr>
          <p:nvPr/>
        </p:nvPicPr>
        <p:blipFill>
          <a:blip r:embed="rId3">
            <a:extLst>
              <a:ext uri="{28A0092B-C50C-407E-A947-70E740481C1C}">
                <a14:useLocalDpi xmlns:a14="http://schemas.microsoft.com/office/drawing/2010/main" val="0"/>
              </a:ext>
            </a:extLst>
          </a:blip>
          <a:srcRect l="13048" t="14667" r="11523" b="6667"/>
          <a:stretch>
            <a:fillRect/>
          </a:stretch>
        </p:blipFill>
        <p:spPr bwMode="auto">
          <a:xfrm>
            <a:off x="1600200" y="1447800"/>
            <a:ext cx="7391400" cy="4405313"/>
          </a:xfrm>
          <a:prstGeom prst="rect">
            <a:avLst/>
          </a:prstGeom>
          <a:noFill/>
          <a:extLst>
            <a:ext uri="{909E8E84-426E-40DD-AFC4-6F175D3DCCD1}">
              <a14:hiddenFill xmlns:a14="http://schemas.microsoft.com/office/drawing/2010/main">
                <a:solidFill>
                  <a:srgbClr val="FFFFFF"/>
                </a:solidFill>
              </a14:hiddenFill>
            </a:ext>
          </a:extLst>
        </p:spPr>
      </p:pic>
      <p:sp>
        <p:nvSpPr>
          <p:cNvPr id="474118" name="Text Box 6"/>
          <p:cNvSpPr txBox="1">
            <a:spLocks noChangeArrowheads="1"/>
          </p:cNvSpPr>
          <p:nvPr/>
        </p:nvSpPr>
        <p:spPr bwMode="auto">
          <a:xfrm>
            <a:off x="3200400" y="6183313"/>
            <a:ext cx="3994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ea typeface="宋体" panose="02010600030101010101" pitchFamily="2" charset="-122"/>
              </a:rPr>
              <a:t>提交系班级计划用例的系统顺序图</a:t>
            </a:r>
          </a:p>
        </p:txBody>
      </p:sp>
      <p:sp>
        <p:nvSpPr>
          <p:cNvPr id="474119" name="AutoShape 7">
            <a:hlinkClick r:id="rId4" action="ppaction://hlinksldjump" highlightClick="1"/>
          </p:cNvPr>
          <p:cNvSpPr>
            <a:spLocks noChangeArrowheads="1"/>
          </p:cNvSpPr>
          <p:nvPr/>
        </p:nvSpPr>
        <p:spPr bwMode="auto">
          <a:xfrm>
            <a:off x="8077200" y="6096000"/>
            <a:ext cx="685800" cy="381000"/>
          </a:xfrm>
          <a:prstGeom prst="actionButtonForwardNex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76162" name="Rectangle 2"/>
          <p:cNvSpPr>
            <a:spLocks noGrp="1" noChangeArrowheads="1"/>
          </p:cNvSpPr>
          <p:nvPr>
            <p:ph type="title"/>
          </p:nvPr>
        </p:nvSpPr>
        <p:spPr>
          <a:xfrm>
            <a:off x="1295400" y="152400"/>
            <a:ext cx="7391400" cy="1066800"/>
          </a:xfrm>
        </p:spPr>
        <p:txBody>
          <a:bodyPr/>
          <a:lstStyle/>
          <a:p>
            <a:r>
              <a:rPr lang="en-US" altLang="zh-CN">
                <a:ea typeface="宋体" panose="02010600030101010101" pitchFamily="2" charset="-122"/>
              </a:rPr>
              <a:t>A Public University Example </a:t>
            </a:r>
            <a:r>
              <a:rPr lang="en-US" altLang="zh-CN" sz="1600">
                <a:ea typeface="宋体" panose="02010600030101010101" pitchFamily="2" charset="-122"/>
              </a:rPr>
              <a:t>(continued)</a:t>
            </a:r>
          </a:p>
        </p:txBody>
      </p:sp>
      <p:sp>
        <p:nvSpPr>
          <p:cNvPr id="476163" name="Rectangle 3"/>
          <p:cNvSpPr>
            <a:spLocks noGrp="1" noChangeArrowheads="1"/>
          </p:cNvSpPr>
          <p:nvPr>
            <p:ph type="body" idx="1"/>
          </p:nvPr>
        </p:nvSpPr>
        <p:spPr>
          <a:xfrm>
            <a:off x="1295400" y="1447800"/>
            <a:ext cx="7391400" cy="3886200"/>
          </a:xfrm>
        </p:spPr>
        <p:txBody>
          <a:bodyPr/>
          <a:lstStyle/>
          <a:p>
            <a:pPr marL="404813" indent="-404813">
              <a:buFontTx/>
              <a:buNone/>
            </a:pPr>
            <a:r>
              <a:rPr lang="en-US" altLang="zh-CN" sz="2800">
                <a:solidFill>
                  <a:schemeClr val="tx1"/>
                </a:solidFill>
                <a:ea typeface="宋体" panose="02010600030101010101" pitchFamily="2" charset="-122"/>
              </a:rPr>
              <a:t>Submit Department Class Schedule</a:t>
            </a:r>
            <a:r>
              <a:rPr lang="zh-CN" altLang="en-US" sz="2800">
                <a:solidFill>
                  <a:schemeClr val="tx1"/>
                </a:solidFill>
                <a:ea typeface="宋体" panose="02010600030101010101" pitchFamily="2" charset="-122"/>
              </a:rPr>
              <a:t>提交系班级计划用例所必需的三个系统操作（输入系班级计划、输入小组、结束小组输入）的协作图</a:t>
            </a:r>
          </a:p>
          <a:p>
            <a:pPr marL="404813" indent="-404813">
              <a:buFontTx/>
              <a:buNone/>
            </a:pPr>
            <a:r>
              <a:rPr lang="en-US" altLang="zh-CN" sz="2800">
                <a:solidFill>
                  <a:schemeClr val="tx1"/>
                </a:solidFill>
                <a:ea typeface="宋体" panose="02010600030101010101" pitchFamily="2" charset="-122"/>
              </a:rPr>
              <a:t>Step 1.1. Apply the Façade pattern.</a:t>
            </a:r>
          </a:p>
          <a:p>
            <a:pPr marL="404813" indent="-404813">
              <a:buFontTx/>
              <a:buNone/>
            </a:pPr>
            <a:endParaRPr lang="en-US" altLang="zh-CN">
              <a:solidFill>
                <a:schemeClr val="tx1"/>
              </a:solidFill>
              <a:ea typeface="宋体" panose="02010600030101010101" pitchFamily="2" charset="-122"/>
            </a:endParaRPr>
          </a:p>
          <a:p>
            <a:pPr marL="404813" indent="-404813">
              <a:buFontTx/>
              <a:buNone/>
            </a:pPr>
            <a:endParaRPr lang="zh-CN" altLang="en-US">
              <a:solidFill>
                <a:schemeClr val="tx1"/>
              </a:solidFill>
              <a:ea typeface="宋体" panose="02010600030101010101" pitchFamily="2" charset="-122"/>
            </a:endParaRPr>
          </a:p>
        </p:txBody>
      </p:sp>
      <p:pic>
        <p:nvPicPr>
          <p:cNvPr id="476164" name="Picture 4" descr="FIG8-12"/>
          <p:cNvPicPr>
            <a:picLocks noChangeAspect="1" noChangeArrowheads="1"/>
          </p:cNvPicPr>
          <p:nvPr/>
        </p:nvPicPr>
        <p:blipFill>
          <a:blip r:embed="rId3">
            <a:extLst>
              <a:ext uri="{28A0092B-C50C-407E-A947-70E740481C1C}">
                <a14:useLocalDpi xmlns:a14="http://schemas.microsoft.com/office/drawing/2010/main" val="0"/>
              </a:ext>
            </a:extLst>
          </a:blip>
          <a:srcRect l="12500" t="29045" r="11363" b="3159"/>
          <a:stretch>
            <a:fillRect/>
          </a:stretch>
        </p:blipFill>
        <p:spPr bwMode="auto">
          <a:xfrm>
            <a:off x="1524000" y="3886200"/>
            <a:ext cx="7162800" cy="25146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78210" name="Rectangle 2"/>
          <p:cNvSpPr>
            <a:spLocks noGrp="1" noChangeArrowheads="1"/>
          </p:cNvSpPr>
          <p:nvPr>
            <p:ph type="title"/>
          </p:nvPr>
        </p:nvSpPr>
        <p:spPr>
          <a:xfrm>
            <a:off x="1295400" y="152400"/>
            <a:ext cx="7391400" cy="1066800"/>
          </a:xfrm>
        </p:spPr>
        <p:txBody>
          <a:bodyPr/>
          <a:lstStyle/>
          <a:p>
            <a:r>
              <a:rPr lang="en-US" altLang="zh-CN">
                <a:ea typeface="宋体" panose="02010600030101010101" pitchFamily="2" charset="-122"/>
              </a:rPr>
              <a:t>A Public University Example </a:t>
            </a:r>
            <a:r>
              <a:rPr lang="en-US" altLang="zh-CN" sz="1600">
                <a:ea typeface="宋体" panose="02010600030101010101" pitchFamily="2" charset="-122"/>
              </a:rPr>
              <a:t>(continued)</a:t>
            </a:r>
          </a:p>
        </p:txBody>
      </p:sp>
      <p:sp>
        <p:nvSpPr>
          <p:cNvPr id="478211" name="Rectangle 3"/>
          <p:cNvSpPr>
            <a:spLocks noGrp="1" noChangeArrowheads="1"/>
          </p:cNvSpPr>
          <p:nvPr>
            <p:ph type="body" idx="1"/>
          </p:nvPr>
        </p:nvSpPr>
        <p:spPr>
          <a:xfrm>
            <a:off x="1447800" y="1371600"/>
            <a:ext cx="7391400" cy="4953000"/>
          </a:xfrm>
        </p:spPr>
        <p:txBody>
          <a:bodyPr/>
          <a:lstStyle/>
          <a:p>
            <a:pPr marL="404813" indent="-404813">
              <a:buFontTx/>
              <a:buNone/>
            </a:pPr>
            <a:endParaRPr lang="en-US" altLang="zh-CN" sz="2800">
              <a:solidFill>
                <a:schemeClr val="tx1"/>
              </a:solidFill>
              <a:ea typeface="宋体" panose="02010600030101010101" pitchFamily="2" charset="-122"/>
            </a:endParaRPr>
          </a:p>
          <a:p>
            <a:pPr marL="404813" indent="-404813">
              <a:buFontTx/>
              <a:buNone/>
            </a:pPr>
            <a:r>
              <a:rPr lang="en-US" altLang="zh-CN" sz="2800">
                <a:solidFill>
                  <a:schemeClr val="tx1"/>
                </a:solidFill>
                <a:ea typeface="宋体" panose="02010600030101010101" pitchFamily="2" charset="-122"/>
              </a:rPr>
              <a:t>Step 1.2. Apply the </a:t>
            </a:r>
            <a:r>
              <a:rPr lang="en-US" altLang="zh-CN" sz="2800">
                <a:ea typeface="宋体" panose="02010600030101010101" pitchFamily="2" charset="-122"/>
              </a:rPr>
              <a:t>Creator</a:t>
            </a:r>
            <a:r>
              <a:rPr lang="en-US" altLang="zh-CN" sz="2800">
                <a:solidFill>
                  <a:schemeClr val="tx1"/>
                </a:solidFill>
                <a:ea typeface="宋体" panose="02010600030101010101" pitchFamily="2" charset="-122"/>
              </a:rPr>
              <a:t> pattern.</a:t>
            </a:r>
          </a:p>
          <a:p>
            <a:pPr marL="404813" indent="-404813">
              <a:buFontTx/>
              <a:buNone/>
            </a:pPr>
            <a:r>
              <a:rPr lang="en-US" altLang="zh-CN">
                <a:solidFill>
                  <a:schemeClr val="tx1"/>
                </a:solidFill>
                <a:ea typeface="宋体" panose="02010600030101010101" pitchFamily="2" charset="-122"/>
              </a:rPr>
              <a:t> </a:t>
            </a:r>
          </a:p>
          <a:p>
            <a:pPr marL="404813" indent="-404813">
              <a:buFontTx/>
              <a:buNone/>
            </a:pPr>
            <a:endParaRPr lang="zh-CN" altLang="en-US">
              <a:solidFill>
                <a:schemeClr val="tx1"/>
              </a:solidFill>
              <a:ea typeface="宋体" panose="02010600030101010101" pitchFamily="2" charset="-122"/>
            </a:endParaRPr>
          </a:p>
        </p:txBody>
      </p:sp>
      <p:pic>
        <p:nvPicPr>
          <p:cNvPr id="478212" name="Picture 4" descr="FIG8-15"/>
          <p:cNvPicPr>
            <a:picLocks noChangeAspect="1" noChangeArrowheads="1"/>
          </p:cNvPicPr>
          <p:nvPr/>
        </p:nvPicPr>
        <p:blipFill>
          <a:blip r:embed="rId3">
            <a:extLst>
              <a:ext uri="{28A0092B-C50C-407E-A947-70E740481C1C}">
                <a14:useLocalDpi xmlns:a14="http://schemas.microsoft.com/office/drawing/2010/main" val="0"/>
              </a:ext>
            </a:extLst>
          </a:blip>
          <a:srcRect l="23282" t="16716" b="3641"/>
          <a:stretch>
            <a:fillRect/>
          </a:stretch>
        </p:blipFill>
        <p:spPr bwMode="auto">
          <a:xfrm>
            <a:off x="1447800" y="3048000"/>
            <a:ext cx="7391400" cy="2971800"/>
          </a:xfrm>
          <a:prstGeom prst="rect">
            <a:avLst/>
          </a:prstGeom>
          <a:noFill/>
          <a:extLst>
            <a:ext uri="{909E8E84-426E-40DD-AFC4-6F175D3DCCD1}">
              <a14:hiddenFill xmlns:a14="http://schemas.microsoft.com/office/drawing/2010/main">
                <a:solidFill>
                  <a:srgbClr val="FFFFFF"/>
                </a:solidFill>
              </a14:hiddenFill>
            </a:ext>
          </a:extLst>
        </p:spPr>
      </p:pic>
      <p:sp>
        <p:nvSpPr>
          <p:cNvPr id="478214" name="Text Box 6"/>
          <p:cNvSpPr txBox="1">
            <a:spLocks noChangeArrowheads="1"/>
          </p:cNvSpPr>
          <p:nvPr/>
        </p:nvSpPr>
        <p:spPr bwMode="auto">
          <a:xfrm>
            <a:off x="2803525" y="6107113"/>
            <a:ext cx="55626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ea typeface="宋体" panose="02010600030101010101" pitchFamily="2" charset="-122"/>
              </a:rPr>
              <a:t>系统操作</a:t>
            </a:r>
            <a:r>
              <a:rPr lang="en-US" altLang="zh-CN">
                <a:ea typeface="宋体" panose="02010600030101010101" pitchFamily="2" charset="-122"/>
              </a:rPr>
              <a:t>enterDepartmentClassSchedule</a:t>
            </a:r>
            <a:r>
              <a:rPr lang="zh-CN" altLang="en-US">
                <a:ea typeface="宋体" panose="02010600030101010101" pitchFamily="2" charset="-122"/>
              </a:rPr>
              <a:t>的约定</a:t>
            </a: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80258" name="Rectangle 2"/>
          <p:cNvSpPr>
            <a:spLocks noGrp="1" noChangeArrowheads="1"/>
          </p:cNvSpPr>
          <p:nvPr>
            <p:ph type="title"/>
          </p:nvPr>
        </p:nvSpPr>
        <p:spPr>
          <a:xfrm>
            <a:off x="1295400" y="152400"/>
            <a:ext cx="7391400" cy="1066800"/>
          </a:xfrm>
        </p:spPr>
        <p:txBody>
          <a:bodyPr/>
          <a:lstStyle/>
          <a:p>
            <a:r>
              <a:rPr lang="en-US" altLang="zh-CN">
                <a:ea typeface="宋体" panose="02010600030101010101" pitchFamily="2" charset="-122"/>
              </a:rPr>
              <a:t>A Public University Example </a:t>
            </a:r>
            <a:r>
              <a:rPr lang="en-US" altLang="zh-CN" sz="1600">
                <a:ea typeface="宋体" panose="02010600030101010101" pitchFamily="2" charset="-122"/>
              </a:rPr>
              <a:t>(continued)</a:t>
            </a:r>
          </a:p>
        </p:txBody>
      </p:sp>
      <p:sp>
        <p:nvSpPr>
          <p:cNvPr id="480259" name="Rectangle 3"/>
          <p:cNvSpPr>
            <a:spLocks noGrp="1" noChangeArrowheads="1"/>
          </p:cNvSpPr>
          <p:nvPr>
            <p:ph type="body" idx="1"/>
          </p:nvPr>
        </p:nvSpPr>
        <p:spPr>
          <a:xfrm>
            <a:off x="1447800" y="1798638"/>
            <a:ext cx="7391400" cy="4525962"/>
          </a:xfrm>
        </p:spPr>
        <p:txBody>
          <a:bodyPr/>
          <a:lstStyle/>
          <a:p>
            <a:pPr marL="404813" indent="-404813">
              <a:buFontTx/>
              <a:buNone/>
            </a:pPr>
            <a:r>
              <a:rPr lang="en-US" altLang="zh-CN" sz="2800">
                <a:solidFill>
                  <a:schemeClr val="tx1"/>
                </a:solidFill>
                <a:ea typeface="宋体" panose="02010600030101010101" pitchFamily="2" charset="-122"/>
              </a:rPr>
              <a:t>Step 1.3. Apply the Expert pattern.</a:t>
            </a:r>
          </a:p>
          <a:p>
            <a:pPr marL="404813" indent="-404813">
              <a:buFontTx/>
              <a:buNone/>
            </a:pPr>
            <a:r>
              <a:rPr lang="en-US" altLang="zh-CN">
                <a:solidFill>
                  <a:schemeClr val="tx1"/>
                </a:solidFill>
                <a:ea typeface="宋体" panose="02010600030101010101" pitchFamily="2" charset="-122"/>
              </a:rPr>
              <a:t> </a:t>
            </a:r>
          </a:p>
          <a:p>
            <a:pPr marL="404813" indent="-404813">
              <a:buFontTx/>
              <a:buNone/>
            </a:pPr>
            <a:endParaRPr lang="zh-CN" altLang="en-US">
              <a:solidFill>
                <a:schemeClr val="tx1"/>
              </a:solidFill>
              <a:ea typeface="宋体" panose="02010600030101010101" pitchFamily="2" charset="-122"/>
            </a:endParaRPr>
          </a:p>
        </p:txBody>
      </p:sp>
      <p:pic>
        <p:nvPicPr>
          <p:cNvPr id="480260" name="Picture 4" descr="FIG8-16"/>
          <p:cNvPicPr>
            <a:picLocks noChangeAspect="1" noChangeArrowheads="1"/>
          </p:cNvPicPr>
          <p:nvPr/>
        </p:nvPicPr>
        <p:blipFill>
          <a:blip r:embed="rId3">
            <a:extLst>
              <a:ext uri="{28A0092B-C50C-407E-A947-70E740481C1C}">
                <a14:useLocalDpi xmlns:a14="http://schemas.microsoft.com/office/drawing/2010/main" val="0"/>
              </a:ext>
            </a:extLst>
          </a:blip>
          <a:srcRect l="22728" t="30453" r="1515" b="3926"/>
          <a:stretch>
            <a:fillRect/>
          </a:stretch>
        </p:blipFill>
        <p:spPr bwMode="auto">
          <a:xfrm>
            <a:off x="1447800" y="3124200"/>
            <a:ext cx="7315200" cy="25146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82306" name="Rectangle 2"/>
          <p:cNvSpPr>
            <a:spLocks noGrp="1" noChangeArrowheads="1"/>
          </p:cNvSpPr>
          <p:nvPr>
            <p:ph type="title"/>
          </p:nvPr>
        </p:nvSpPr>
        <p:spPr>
          <a:xfrm>
            <a:off x="1295400" y="152400"/>
            <a:ext cx="7391400" cy="1066800"/>
          </a:xfrm>
        </p:spPr>
        <p:txBody>
          <a:bodyPr/>
          <a:lstStyle/>
          <a:p>
            <a:r>
              <a:rPr lang="en-US" altLang="zh-CN">
                <a:ea typeface="宋体" panose="02010600030101010101" pitchFamily="2" charset="-122"/>
              </a:rPr>
              <a:t>A Public University Example </a:t>
            </a:r>
            <a:r>
              <a:rPr lang="en-US" altLang="zh-CN" sz="1600">
                <a:ea typeface="宋体" panose="02010600030101010101" pitchFamily="2" charset="-122"/>
              </a:rPr>
              <a:t>(continued)</a:t>
            </a:r>
          </a:p>
        </p:txBody>
      </p:sp>
      <p:sp>
        <p:nvSpPr>
          <p:cNvPr id="482307" name="Rectangle 3"/>
          <p:cNvSpPr>
            <a:spLocks noGrp="1" noChangeArrowheads="1"/>
          </p:cNvSpPr>
          <p:nvPr>
            <p:ph type="body" idx="1"/>
          </p:nvPr>
        </p:nvSpPr>
        <p:spPr>
          <a:xfrm>
            <a:off x="1447800" y="1600200"/>
            <a:ext cx="7391400" cy="4525963"/>
          </a:xfrm>
        </p:spPr>
        <p:txBody>
          <a:bodyPr/>
          <a:lstStyle/>
          <a:p>
            <a:pPr marL="404813" indent="-404813">
              <a:buFontTx/>
              <a:buNone/>
            </a:pPr>
            <a:r>
              <a:rPr lang="en-US" altLang="zh-CN" sz="2800">
                <a:solidFill>
                  <a:schemeClr val="tx1"/>
                </a:solidFill>
                <a:ea typeface="宋体" panose="02010600030101010101" pitchFamily="2" charset="-122"/>
              </a:rPr>
              <a:t>Step 1.3. Apply the Expert pattern.</a:t>
            </a:r>
          </a:p>
          <a:p>
            <a:pPr marL="404813" indent="-404813">
              <a:buFontTx/>
              <a:buNone/>
            </a:pPr>
            <a:r>
              <a:rPr lang="en-US" altLang="zh-CN">
                <a:solidFill>
                  <a:schemeClr val="tx1"/>
                </a:solidFill>
                <a:ea typeface="宋体" panose="02010600030101010101" pitchFamily="2" charset="-122"/>
              </a:rPr>
              <a:t> </a:t>
            </a:r>
          </a:p>
          <a:p>
            <a:pPr marL="404813" indent="-404813">
              <a:buFontTx/>
              <a:buNone/>
            </a:pPr>
            <a:endParaRPr lang="zh-CN" altLang="en-US">
              <a:solidFill>
                <a:schemeClr val="tx1"/>
              </a:solidFill>
              <a:ea typeface="宋体" panose="02010600030101010101" pitchFamily="2" charset="-122"/>
            </a:endParaRPr>
          </a:p>
        </p:txBody>
      </p:sp>
      <p:pic>
        <p:nvPicPr>
          <p:cNvPr id="482308" name="Picture 4" descr="FIG8-17"/>
          <p:cNvPicPr>
            <a:picLocks noChangeAspect="1" noChangeArrowheads="1"/>
          </p:cNvPicPr>
          <p:nvPr/>
        </p:nvPicPr>
        <p:blipFill>
          <a:blip r:embed="rId3">
            <a:extLst>
              <a:ext uri="{28A0092B-C50C-407E-A947-70E740481C1C}">
                <a14:useLocalDpi xmlns:a14="http://schemas.microsoft.com/office/drawing/2010/main" val="0"/>
              </a:ext>
            </a:extLst>
          </a:blip>
          <a:srcRect l="26427" t="24606" r="3232" b="8517"/>
          <a:stretch>
            <a:fillRect/>
          </a:stretch>
        </p:blipFill>
        <p:spPr bwMode="auto">
          <a:xfrm>
            <a:off x="1600200" y="2438400"/>
            <a:ext cx="6553200" cy="37560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37954" name="Rectangle 2"/>
          <p:cNvSpPr>
            <a:spLocks noGrp="1" noChangeArrowheads="1"/>
          </p:cNvSpPr>
          <p:nvPr>
            <p:ph type="title"/>
          </p:nvPr>
        </p:nvSpPr>
        <p:spPr>
          <a:xfrm>
            <a:off x="1295400" y="152400"/>
            <a:ext cx="7391400" cy="1066800"/>
          </a:xfrm>
        </p:spPr>
        <p:txBody>
          <a:bodyPr/>
          <a:lstStyle/>
          <a:p>
            <a:r>
              <a:rPr lang="en-US" altLang="zh-CN">
                <a:ea typeface="宋体" panose="02010600030101010101" pitchFamily="2" charset="-122"/>
              </a:rPr>
              <a:t>The Three-Tier </a:t>
            </a:r>
            <a:br>
              <a:rPr lang="en-US" altLang="zh-CN">
                <a:ea typeface="宋体" panose="02010600030101010101" pitchFamily="2" charset="-122"/>
              </a:rPr>
            </a:br>
            <a:r>
              <a:rPr lang="en-US" altLang="zh-CN">
                <a:ea typeface="宋体" panose="02010600030101010101" pitchFamily="2" charset="-122"/>
              </a:rPr>
              <a:t>Layered System Architecture</a:t>
            </a:r>
          </a:p>
        </p:txBody>
      </p:sp>
      <p:sp>
        <p:nvSpPr>
          <p:cNvPr id="637955" name="Rectangle 3"/>
          <p:cNvSpPr>
            <a:spLocks noGrp="1" noChangeArrowheads="1"/>
          </p:cNvSpPr>
          <p:nvPr>
            <p:ph type="body" idx="1"/>
          </p:nvPr>
        </p:nvSpPr>
        <p:spPr/>
        <p:txBody>
          <a:bodyPr/>
          <a:lstStyle/>
          <a:p>
            <a:pPr marL="574675" indent="-339725">
              <a:buFontTx/>
              <a:buNone/>
            </a:pPr>
            <a:endParaRPr lang="zh-CN" altLang="en-US" sz="2800">
              <a:solidFill>
                <a:schemeClr val="tx1"/>
              </a:solidFill>
              <a:ea typeface="宋体" panose="02010600030101010101" pitchFamily="2" charset="-122"/>
            </a:endParaRPr>
          </a:p>
          <a:p>
            <a:pPr marL="574675" indent="-339725">
              <a:buFontTx/>
              <a:buNone/>
            </a:pPr>
            <a:endParaRPr lang="zh-CN" altLang="en-US" sz="2800">
              <a:solidFill>
                <a:schemeClr val="tx1"/>
              </a:solidFill>
              <a:ea typeface="宋体" panose="02010600030101010101" pitchFamily="2" charset="-122"/>
            </a:endParaRPr>
          </a:p>
        </p:txBody>
      </p:sp>
      <p:pic>
        <p:nvPicPr>
          <p:cNvPr id="637956" name="Picture 4" descr="FIG7-5"/>
          <p:cNvPicPr>
            <a:picLocks noChangeAspect="1" noChangeArrowheads="1"/>
          </p:cNvPicPr>
          <p:nvPr/>
        </p:nvPicPr>
        <p:blipFill>
          <a:blip r:embed="rId3">
            <a:extLst>
              <a:ext uri="{28A0092B-C50C-407E-A947-70E740481C1C}">
                <a14:useLocalDpi xmlns:a14="http://schemas.microsoft.com/office/drawing/2010/main" val="0"/>
              </a:ext>
            </a:extLst>
          </a:blip>
          <a:srcRect l="25378" t="16037" r="10606" b="10001"/>
          <a:stretch>
            <a:fillRect/>
          </a:stretch>
        </p:blipFill>
        <p:spPr bwMode="auto">
          <a:xfrm>
            <a:off x="1295400" y="1765300"/>
            <a:ext cx="7467600" cy="4330700"/>
          </a:xfrm>
          <a:prstGeom prst="rect">
            <a:avLst/>
          </a:prstGeom>
          <a:noFill/>
          <a:extLst>
            <a:ext uri="{909E8E84-426E-40DD-AFC4-6F175D3DCCD1}">
              <a14:hiddenFill xmlns:a14="http://schemas.microsoft.com/office/drawing/2010/main">
                <a:solidFill>
                  <a:srgbClr val="FFFFFF"/>
                </a:solidFill>
              </a14:hiddenFill>
            </a:ext>
          </a:extLst>
        </p:spPr>
      </p:pic>
      <p:sp>
        <p:nvSpPr>
          <p:cNvPr id="637957" name="Text Box 5"/>
          <p:cNvSpPr txBox="1">
            <a:spLocks noChangeArrowheads="1"/>
          </p:cNvSpPr>
          <p:nvPr/>
        </p:nvSpPr>
        <p:spPr bwMode="auto">
          <a:xfrm>
            <a:off x="1447800" y="2209800"/>
            <a:ext cx="16002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a:ea typeface="宋体" panose="02010600030101010101" pitchFamily="2" charset="-122"/>
              </a:rPr>
              <a:t>用户界面层</a:t>
            </a:r>
            <a:r>
              <a:rPr lang="en-US" altLang="zh-CN">
                <a:ea typeface="宋体" panose="02010600030101010101" pitchFamily="2" charset="-122"/>
              </a:rPr>
              <a:t>/</a:t>
            </a:r>
            <a:r>
              <a:rPr lang="zh-CN" altLang="en-US">
                <a:ea typeface="宋体" panose="02010600030101010101" pitchFamily="2" charset="-122"/>
              </a:rPr>
              <a:t>表示</a:t>
            </a:r>
          </a:p>
        </p:txBody>
      </p:sp>
      <p:sp>
        <p:nvSpPr>
          <p:cNvPr id="637958" name="Text Box 6"/>
          <p:cNvSpPr txBox="1">
            <a:spLocks noChangeArrowheads="1"/>
          </p:cNvSpPr>
          <p:nvPr/>
        </p:nvSpPr>
        <p:spPr bwMode="auto">
          <a:xfrm>
            <a:off x="1524000" y="4267200"/>
            <a:ext cx="9906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a:ea typeface="宋体" panose="02010600030101010101" pitchFamily="2" charset="-122"/>
              </a:rPr>
              <a:t>应用</a:t>
            </a:r>
            <a:r>
              <a:rPr lang="en-US" altLang="zh-CN">
                <a:ea typeface="宋体" panose="02010600030101010101" pitchFamily="2" charset="-122"/>
              </a:rPr>
              <a:t>/</a:t>
            </a:r>
            <a:r>
              <a:rPr lang="zh-CN" altLang="en-US">
                <a:ea typeface="宋体" panose="02010600030101010101" pitchFamily="2" charset="-122"/>
              </a:rPr>
              <a:t>业务</a:t>
            </a:r>
          </a:p>
        </p:txBody>
      </p:sp>
      <p:sp>
        <p:nvSpPr>
          <p:cNvPr id="637959" name="Text Box 7"/>
          <p:cNvSpPr txBox="1">
            <a:spLocks noChangeArrowheads="1"/>
          </p:cNvSpPr>
          <p:nvPr/>
        </p:nvSpPr>
        <p:spPr bwMode="auto">
          <a:xfrm>
            <a:off x="1447800" y="5715000"/>
            <a:ext cx="9906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a:ea typeface="宋体" panose="02010600030101010101" pitchFamily="2" charset="-122"/>
              </a:rPr>
              <a:t>存储</a:t>
            </a:r>
            <a:r>
              <a:rPr lang="en-US" altLang="zh-CN">
                <a:ea typeface="宋体" panose="02010600030101010101" pitchFamily="2" charset="-122"/>
              </a:rPr>
              <a:t>/</a:t>
            </a:r>
            <a:r>
              <a:rPr lang="zh-CN" altLang="en-US">
                <a:ea typeface="宋体" panose="02010600030101010101" pitchFamily="2" charset="-122"/>
              </a:rPr>
              <a:t>数据库</a:t>
            </a:r>
          </a:p>
        </p:txBody>
      </p:sp>
    </p:spTree>
  </p:cSld>
  <p:clrMapOvr>
    <a:masterClrMapping/>
  </p:clrMapOvr>
  <p:transition>
    <p:cover dir="r"/>
  </p:transition>
</p:sld>
</file>

<file path=ppt/slides/slide5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84354" name="Rectangle 2"/>
          <p:cNvSpPr>
            <a:spLocks noGrp="1" noChangeArrowheads="1"/>
          </p:cNvSpPr>
          <p:nvPr>
            <p:ph type="title"/>
          </p:nvPr>
        </p:nvSpPr>
        <p:spPr>
          <a:xfrm>
            <a:off x="1295400" y="152400"/>
            <a:ext cx="7391400" cy="1066800"/>
          </a:xfrm>
        </p:spPr>
        <p:txBody>
          <a:bodyPr/>
          <a:lstStyle/>
          <a:p>
            <a:r>
              <a:rPr lang="en-US" altLang="zh-CN">
                <a:ea typeface="宋体" panose="02010600030101010101" pitchFamily="2" charset="-122"/>
              </a:rPr>
              <a:t>A Public University Example </a:t>
            </a:r>
            <a:r>
              <a:rPr lang="en-US" altLang="zh-CN" sz="1600">
                <a:ea typeface="宋体" panose="02010600030101010101" pitchFamily="2" charset="-122"/>
              </a:rPr>
              <a:t>(continued)</a:t>
            </a:r>
          </a:p>
        </p:txBody>
      </p:sp>
      <p:sp>
        <p:nvSpPr>
          <p:cNvPr id="484355" name="Rectangle 3"/>
          <p:cNvSpPr>
            <a:spLocks noGrp="1" noChangeArrowheads="1"/>
          </p:cNvSpPr>
          <p:nvPr>
            <p:ph type="body" idx="1"/>
          </p:nvPr>
        </p:nvSpPr>
        <p:spPr>
          <a:xfrm>
            <a:off x="1371600" y="1524000"/>
            <a:ext cx="7391400" cy="4525963"/>
          </a:xfrm>
        </p:spPr>
        <p:txBody>
          <a:bodyPr/>
          <a:lstStyle/>
          <a:p>
            <a:pPr marL="404813" indent="-404813">
              <a:buFontTx/>
              <a:buNone/>
            </a:pPr>
            <a:r>
              <a:rPr lang="en-US" altLang="zh-CN" sz="2800">
                <a:solidFill>
                  <a:schemeClr val="tx1"/>
                </a:solidFill>
                <a:ea typeface="宋体" panose="02010600030101010101" pitchFamily="2" charset="-122"/>
              </a:rPr>
              <a:t>Step 1.4. Considering information flow, provide a message path to every object.</a:t>
            </a:r>
          </a:p>
          <a:p>
            <a:pPr marL="404813" indent="-404813">
              <a:buFontTx/>
              <a:buNone/>
            </a:pPr>
            <a:r>
              <a:rPr lang="en-US" altLang="zh-CN">
                <a:solidFill>
                  <a:schemeClr val="tx1"/>
                </a:solidFill>
                <a:ea typeface="宋体" panose="02010600030101010101" pitchFamily="2" charset="-122"/>
              </a:rPr>
              <a:t> </a:t>
            </a:r>
          </a:p>
          <a:p>
            <a:pPr marL="404813" indent="-404813">
              <a:buFontTx/>
              <a:buNone/>
            </a:pPr>
            <a:endParaRPr lang="zh-CN" altLang="en-US">
              <a:solidFill>
                <a:schemeClr val="tx1"/>
              </a:solidFill>
              <a:ea typeface="宋体" panose="02010600030101010101" pitchFamily="2" charset="-122"/>
            </a:endParaRPr>
          </a:p>
        </p:txBody>
      </p:sp>
      <p:pic>
        <p:nvPicPr>
          <p:cNvPr id="484356" name="Picture 4" descr="FIG8-18"/>
          <p:cNvPicPr>
            <a:picLocks noChangeAspect="1" noChangeArrowheads="1"/>
          </p:cNvPicPr>
          <p:nvPr/>
        </p:nvPicPr>
        <p:blipFill>
          <a:blip r:embed="rId3">
            <a:extLst>
              <a:ext uri="{28A0092B-C50C-407E-A947-70E740481C1C}">
                <a14:useLocalDpi xmlns:a14="http://schemas.microsoft.com/office/drawing/2010/main" val="0"/>
              </a:ext>
            </a:extLst>
          </a:blip>
          <a:srcRect l="14595" t="18060" r="15726" b="7024"/>
          <a:stretch>
            <a:fillRect/>
          </a:stretch>
        </p:blipFill>
        <p:spPr bwMode="auto">
          <a:xfrm>
            <a:off x="1447800" y="2514600"/>
            <a:ext cx="6172200" cy="373538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94594" name="Rectangle 2"/>
          <p:cNvSpPr>
            <a:spLocks noGrp="1" noChangeArrowheads="1"/>
          </p:cNvSpPr>
          <p:nvPr>
            <p:ph type="title"/>
          </p:nvPr>
        </p:nvSpPr>
        <p:spPr>
          <a:xfrm>
            <a:off x="1295400" y="152400"/>
            <a:ext cx="7391400" cy="1066800"/>
          </a:xfrm>
        </p:spPr>
        <p:txBody>
          <a:bodyPr/>
          <a:lstStyle/>
          <a:p>
            <a:r>
              <a:rPr lang="en-US" altLang="zh-CN">
                <a:ea typeface="宋体" panose="02010600030101010101" pitchFamily="2" charset="-122"/>
              </a:rPr>
              <a:t>Creating </a:t>
            </a:r>
            <a:br>
              <a:rPr lang="en-US" altLang="zh-CN">
                <a:ea typeface="宋体" panose="02010600030101010101" pitchFamily="2" charset="-122"/>
              </a:rPr>
            </a:br>
            <a:r>
              <a:rPr lang="en-US" altLang="zh-CN">
                <a:ea typeface="宋体" panose="02010600030101010101" pitchFamily="2" charset="-122"/>
              </a:rPr>
              <a:t>Sequence Diagrams </a:t>
            </a:r>
            <a:r>
              <a:rPr lang="en-US" altLang="zh-CN" sz="1600">
                <a:ea typeface="宋体" panose="02010600030101010101" pitchFamily="2" charset="-122"/>
              </a:rPr>
              <a:t>(continued)</a:t>
            </a:r>
          </a:p>
        </p:txBody>
      </p:sp>
      <p:sp>
        <p:nvSpPr>
          <p:cNvPr id="494595" name="Rectangle 3"/>
          <p:cNvSpPr>
            <a:spLocks noGrp="1" noChangeArrowheads="1"/>
          </p:cNvSpPr>
          <p:nvPr>
            <p:ph type="body" idx="1"/>
          </p:nvPr>
        </p:nvSpPr>
        <p:spPr>
          <a:xfrm>
            <a:off x="1371600" y="1798638"/>
            <a:ext cx="7391400" cy="4525962"/>
          </a:xfrm>
        </p:spPr>
        <p:txBody>
          <a:bodyPr/>
          <a:lstStyle/>
          <a:p>
            <a:pPr marL="574675" indent="-574675">
              <a:spcAft>
                <a:spcPct val="50000"/>
              </a:spcAft>
              <a:buFontTx/>
              <a:buNone/>
              <a:tabLst>
                <a:tab pos="574675" algn="l"/>
              </a:tabLst>
            </a:pPr>
            <a:r>
              <a:rPr lang="en-US" altLang="zh-CN" sz="2800">
                <a:solidFill>
                  <a:schemeClr val="bg1"/>
                </a:solidFill>
                <a:ea typeface="宋体" panose="02010600030101010101" pitchFamily="2" charset="-122"/>
              </a:rPr>
              <a:t>.</a:t>
            </a:r>
          </a:p>
        </p:txBody>
      </p:sp>
      <p:pic>
        <p:nvPicPr>
          <p:cNvPr id="494596" name="Picture 4" descr="FIG8-40"/>
          <p:cNvPicPr>
            <a:picLocks noChangeAspect="1" noChangeArrowheads="1"/>
          </p:cNvPicPr>
          <p:nvPr/>
        </p:nvPicPr>
        <p:blipFill>
          <a:blip r:embed="rId3">
            <a:extLst>
              <a:ext uri="{28A0092B-C50C-407E-A947-70E740481C1C}">
                <a14:useLocalDpi xmlns:a14="http://schemas.microsoft.com/office/drawing/2010/main" val="0"/>
              </a:ext>
            </a:extLst>
          </a:blip>
          <a:srcRect l="25661" t="13954" r="9056" b="7642"/>
          <a:stretch>
            <a:fillRect/>
          </a:stretch>
        </p:blipFill>
        <p:spPr bwMode="auto">
          <a:xfrm>
            <a:off x="1447800" y="1698625"/>
            <a:ext cx="6781800" cy="462597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96642" name="Rectangle 2"/>
          <p:cNvSpPr>
            <a:spLocks noGrp="1" noChangeArrowheads="1"/>
          </p:cNvSpPr>
          <p:nvPr>
            <p:ph type="title"/>
          </p:nvPr>
        </p:nvSpPr>
        <p:spPr>
          <a:xfrm>
            <a:off x="1295400" y="152400"/>
            <a:ext cx="7391400" cy="1066800"/>
          </a:xfrm>
        </p:spPr>
        <p:txBody>
          <a:bodyPr/>
          <a:lstStyle/>
          <a:p>
            <a:r>
              <a:rPr lang="en-US" altLang="zh-CN">
                <a:ea typeface="宋体" panose="02010600030101010101" pitchFamily="2" charset="-122"/>
              </a:rPr>
              <a:t>Creating </a:t>
            </a:r>
            <a:br>
              <a:rPr lang="en-US" altLang="zh-CN">
                <a:ea typeface="宋体" panose="02010600030101010101" pitchFamily="2" charset="-122"/>
              </a:rPr>
            </a:br>
            <a:r>
              <a:rPr lang="en-US" altLang="zh-CN">
                <a:ea typeface="宋体" panose="02010600030101010101" pitchFamily="2" charset="-122"/>
              </a:rPr>
              <a:t>Sequence Diagrams </a:t>
            </a:r>
            <a:r>
              <a:rPr lang="en-US" altLang="zh-CN" sz="1600">
                <a:ea typeface="宋体" panose="02010600030101010101" pitchFamily="2" charset="-122"/>
              </a:rPr>
              <a:t>(continued)</a:t>
            </a:r>
          </a:p>
        </p:txBody>
      </p:sp>
      <p:sp>
        <p:nvSpPr>
          <p:cNvPr id="496643" name="Rectangle 3"/>
          <p:cNvSpPr>
            <a:spLocks noGrp="1" noChangeArrowheads="1"/>
          </p:cNvSpPr>
          <p:nvPr>
            <p:ph type="body" idx="1"/>
          </p:nvPr>
        </p:nvSpPr>
        <p:spPr>
          <a:xfrm>
            <a:off x="1371600" y="1798638"/>
            <a:ext cx="7391400" cy="4525962"/>
          </a:xfrm>
        </p:spPr>
        <p:txBody>
          <a:bodyPr/>
          <a:lstStyle/>
          <a:p>
            <a:pPr marL="574675" indent="-574675">
              <a:spcAft>
                <a:spcPct val="50000"/>
              </a:spcAft>
              <a:buFontTx/>
              <a:buNone/>
              <a:tabLst>
                <a:tab pos="574675" algn="l"/>
              </a:tabLst>
            </a:pPr>
            <a:r>
              <a:rPr lang="en-US" altLang="zh-CN" sz="2800">
                <a:solidFill>
                  <a:schemeClr val="bg1"/>
                </a:solidFill>
                <a:ea typeface="宋体" panose="02010600030101010101" pitchFamily="2" charset="-122"/>
              </a:rPr>
              <a:t>.</a:t>
            </a:r>
          </a:p>
        </p:txBody>
      </p:sp>
      <p:pic>
        <p:nvPicPr>
          <p:cNvPr id="496644" name="Picture 4" descr="FIG8-42"/>
          <p:cNvPicPr>
            <a:picLocks noChangeAspect="1" noChangeArrowheads="1"/>
          </p:cNvPicPr>
          <p:nvPr/>
        </p:nvPicPr>
        <p:blipFill>
          <a:blip r:embed="rId3" cstate="print">
            <a:extLst>
              <a:ext uri="{28A0092B-C50C-407E-A947-70E740481C1C}">
                <a14:useLocalDpi xmlns:a14="http://schemas.microsoft.com/office/drawing/2010/main" val="0"/>
              </a:ext>
            </a:extLst>
          </a:blip>
          <a:srcRect l="11597" t="7874" r="12738" b="4364"/>
          <a:stretch>
            <a:fillRect/>
          </a:stretch>
        </p:blipFill>
        <p:spPr bwMode="auto">
          <a:xfrm>
            <a:off x="1676400" y="1524000"/>
            <a:ext cx="6202363" cy="50292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0738" name="Rectangle 2"/>
          <p:cNvSpPr>
            <a:spLocks noGrp="1" noChangeArrowheads="1"/>
          </p:cNvSpPr>
          <p:nvPr>
            <p:ph type="title"/>
          </p:nvPr>
        </p:nvSpPr>
        <p:spPr>
          <a:xfrm>
            <a:off x="1219200" y="228600"/>
            <a:ext cx="7391400" cy="1066800"/>
          </a:xfrm>
        </p:spPr>
        <p:txBody>
          <a:bodyPr/>
          <a:lstStyle/>
          <a:p>
            <a:r>
              <a:rPr lang="en-US" altLang="zh-CN">
                <a:ea typeface="宋体" panose="02010600030101010101" pitchFamily="2" charset="-122"/>
              </a:rPr>
              <a:t>Components of a </a:t>
            </a:r>
            <a:br>
              <a:rPr lang="en-US" altLang="zh-CN">
                <a:ea typeface="宋体" panose="02010600030101010101" pitchFamily="2" charset="-122"/>
              </a:rPr>
            </a:br>
            <a:r>
              <a:rPr lang="en-US" altLang="zh-CN">
                <a:ea typeface="宋体" panose="02010600030101010101" pitchFamily="2" charset="-122"/>
              </a:rPr>
              <a:t>Design Class Diagram</a:t>
            </a:r>
          </a:p>
        </p:txBody>
      </p:sp>
      <p:sp>
        <p:nvSpPr>
          <p:cNvPr id="500739" name="Rectangle 3"/>
          <p:cNvSpPr>
            <a:spLocks noGrp="1" noChangeArrowheads="1"/>
          </p:cNvSpPr>
          <p:nvPr>
            <p:ph type="body" idx="1"/>
          </p:nvPr>
        </p:nvSpPr>
        <p:spPr>
          <a:xfrm>
            <a:off x="1371600" y="1600200"/>
            <a:ext cx="7391400" cy="4800600"/>
          </a:xfrm>
        </p:spPr>
        <p:txBody>
          <a:bodyPr/>
          <a:lstStyle/>
          <a:p>
            <a:pPr marL="571500" indent="-571500">
              <a:buFontTx/>
              <a:buNone/>
            </a:pPr>
            <a:r>
              <a:rPr lang="en-US" altLang="zh-CN" sz="2400">
                <a:solidFill>
                  <a:schemeClr val="tx1"/>
                </a:solidFill>
                <a:ea typeface="宋体" panose="02010600030101010101" pitchFamily="2" charset="-122"/>
              </a:rPr>
              <a:t>A </a:t>
            </a:r>
            <a:r>
              <a:rPr lang="en-US" altLang="zh-CN" sz="2400">
                <a:ea typeface="宋体" panose="02010600030101010101" pitchFamily="2" charset="-122"/>
              </a:rPr>
              <a:t>design class diagram</a:t>
            </a:r>
            <a:r>
              <a:rPr lang="en-US" altLang="zh-CN" sz="2400">
                <a:solidFill>
                  <a:schemeClr val="tx1"/>
                </a:solidFill>
                <a:ea typeface="宋体" panose="02010600030101010101" pitchFamily="2" charset="-122"/>
              </a:rPr>
              <a:t> follows the same UML graphic conventions as a domain model.</a:t>
            </a:r>
          </a:p>
          <a:p>
            <a:pPr marL="571500" indent="-571500">
              <a:buFontTx/>
              <a:buNone/>
            </a:pPr>
            <a:r>
              <a:rPr lang="zh-CN" altLang="en-US" sz="2400">
                <a:solidFill>
                  <a:schemeClr val="tx1"/>
                </a:solidFill>
                <a:ea typeface="宋体" panose="02010600030101010101" pitchFamily="2" charset="-122"/>
              </a:rPr>
              <a:t>设计类图遵循与域模型相同的图解惯例。都是类图。</a:t>
            </a:r>
          </a:p>
          <a:p>
            <a:pPr marL="571500" indent="-571500">
              <a:buFontTx/>
              <a:buNone/>
            </a:pPr>
            <a:r>
              <a:rPr lang="en-US" altLang="zh-CN" sz="2400">
                <a:solidFill>
                  <a:schemeClr val="tx1"/>
                </a:solidFill>
                <a:ea typeface="宋体" panose="02010600030101010101" pitchFamily="2" charset="-122"/>
              </a:rPr>
              <a:t>A design class diagram shows:</a:t>
            </a:r>
          </a:p>
          <a:p>
            <a:pPr marL="571500" indent="-571500"/>
            <a:r>
              <a:rPr lang="en-US" altLang="zh-CN" sz="2400">
                <a:ea typeface="宋体" panose="02010600030101010101" pitchFamily="2" charset="-122"/>
              </a:rPr>
              <a:t>Classes and class hierarchies</a:t>
            </a:r>
          </a:p>
          <a:p>
            <a:pPr marL="571500" indent="-571500"/>
            <a:r>
              <a:rPr lang="en-US" altLang="zh-CN" sz="2400">
                <a:ea typeface="宋体" panose="02010600030101010101" pitchFamily="2" charset="-122"/>
              </a:rPr>
              <a:t>Attributes</a:t>
            </a:r>
          </a:p>
          <a:p>
            <a:pPr marL="571500" indent="-571500"/>
            <a:r>
              <a:rPr lang="en-US" altLang="zh-CN" sz="2400">
                <a:ea typeface="宋体" panose="02010600030101010101" pitchFamily="2" charset="-122"/>
              </a:rPr>
              <a:t>Operations</a:t>
            </a:r>
          </a:p>
          <a:p>
            <a:pPr marL="571500" indent="-571500"/>
            <a:r>
              <a:rPr lang="en-US" altLang="zh-CN" sz="2400">
                <a:ea typeface="宋体" panose="02010600030101010101" pitchFamily="2" charset="-122"/>
              </a:rPr>
              <a:t>Whole-to-part associations</a:t>
            </a:r>
          </a:p>
          <a:p>
            <a:pPr marL="571500" indent="-571500"/>
            <a:r>
              <a:rPr lang="en-US" altLang="zh-CN" sz="2400">
                <a:ea typeface="宋体" panose="02010600030101010101" pitchFamily="2" charset="-122"/>
              </a:rPr>
              <a:t>Qualified associations</a:t>
            </a:r>
            <a:r>
              <a:rPr lang="zh-CN" altLang="en-US" sz="2400">
                <a:solidFill>
                  <a:schemeClr val="tx1"/>
                </a:solidFill>
                <a:ea typeface="宋体" panose="02010600030101010101" pitchFamily="2" charset="-122"/>
              </a:rPr>
              <a:t>限定关联</a:t>
            </a:r>
            <a:endParaRPr lang="en-US" altLang="zh-CN" sz="2400">
              <a:solidFill>
                <a:schemeClr val="tx1"/>
              </a:solidFill>
              <a:ea typeface="宋体" panose="02010600030101010101" pitchFamily="2" charset="-122"/>
            </a:endParaRPr>
          </a:p>
        </p:txBody>
      </p:sp>
    </p:spTree>
  </p:cSld>
  <p:clrMapOvr>
    <a:masterClrMapping/>
  </p:clrMapOvr>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02786" name="Rectangle 2"/>
          <p:cNvSpPr>
            <a:spLocks noGrp="1" noChangeArrowheads="1"/>
          </p:cNvSpPr>
          <p:nvPr>
            <p:ph type="title"/>
          </p:nvPr>
        </p:nvSpPr>
        <p:spPr/>
        <p:txBody>
          <a:bodyPr/>
          <a:lstStyle/>
          <a:p>
            <a:r>
              <a:rPr lang="en-US" altLang="zh-CN">
                <a:ea typeface="宋体" panose="02010600030101010101" pitchFamily="2" charset="-122"/>
              </a:rPr>
              <a:t>Qualified Associations</a:t>
            </a:r>
          </a:p>
        </p:txBody>
      </p:sp>
      <p:sp>
        <p:nvSpPr>
          <p:cNvPr id="502787" name="Rectangle 3"/>
          <p:cNvSpPr>
            <a:spLocks noGrp="1" noChangeArrowheads="1"/>
          </p:cNvSpPr>
          <p:nvPr>
            <p:ph type="body" idx="1"/>
          </p:nvPr>
        </p:nvSpPr>
        <p:spPr>
          <a:xfrm>
            <a:off x="1447800" y="1752600"/>
            <a:ext cx="7391400" cy="4525963"/>
          </a:xfrm>
        </p:spPr>
        <p:txBody>
          <a:bodyPr/>
          <a:lstStyle/>
          <a:p>
            <a:pPr marL="571500" indent="-571500">
              <a:buFontTx/>
              <a:buNone/>
            </a:pPr>
            <a:r>
              <a:rPr lang="en-US" altLang="zh-CN" sz="2800">
                <a:solidFill>
                  <a:schemeClr val="tx1"/>
                </a:solidFill>
                <a:ea typeface="宋体" panose="02010600030101010101" pitchFamily="2" charset="-122"/>
              </a:rPr>
              <a:t>A</a:t>
            </a:r>
            <a:r>
              <a:rPr lang="en-US" altLang="zh-CN" sz="2800">
                <a:ea typeface="宋体" panose="02010600030101010101" pitchFamily="2" charset="-122"/>
              </a:rPr>
              <a:t> qualified association </a:t>
            </a:r>
            <a:r>
              <a:rPr lang="en-US" altLang="zh-CN" sz="2800">
                <a:solidFill>
                  <a:schemeClr val="tx1"/>
                </a:solidFill>
                <a:ea typeface="宋体" panose="02010600030101010101" pitchFamily="2" charset="-122"/>
              </a:rPr>
              <a:t>associates two objects using a qualifier to select objects at the other end of the association. </a:t>
            </a:r>
            <a:r>
              <a:rPr lang="zh-CN" altLang="en-US" sz="2800">
                <a:solidFill>
                  <a:schemeClr val="tx1"/>
                </a:solidFill>
                <a:ea typeface="宋体" panose="02010600030101010101" pitchFamily="2" charset="-122"/>
              </a:rPr>
              <a:t>限定关联</a:t>
            </a:r>
          </a:p>
          <a:p>
            <a:pPr marL="571500" indent="-571500">
              <a:buFontTx/>
              <a:buNone/>
            </a:pPr>
            <a:endParaRPr lang="en-US" altLang="zh-CN" sz="1400">
              <a:solidFill>
                <a:schemeClr val="tx1"/>
              </a:solidFill>
              <a:ea typeface="宋体" panose="02010600030101010101" pitchFamily="2" charset="-122"/>
            </a:endParaRPr>
          </a:p>
          <a:p>
            <a:pPr marL="571500" indent="-571500" eaLnBrk="0" hangingPunct="0">
              <a:spcBef>
                <a:spcPct val="0"/>
              </a:spcBef>
              <a:buFontTx/>
              <a:buNone/>
            </a:pPr>
            <a:r>
              <a:rPr lang="en-US" altLang="zh-CN" sz="2800">
                <a:solidFill>
                  <a:schemeClr val="tx1"/>
                </a:solidFill>
                <a:ea typeface="宋体" panose="02010600030101010101" pitchFamily="2" charset="-122"/>
              </a:rPr>
              <a:t>A</a:t>
            </a:r>
            <a:r>
              <a:rPr lang="en-US" altLang="zh-CN" sz="2800">
                <a:ea typeface="宋体" panose="02010600030101010101" pitchFamily="2" charset="-122"/>
              </a:rPr>
              <a:t> qualifier </a:t>
            </a:r>
            <a:r>
              <a:rPr lang="en-US" altLang="zh-CN" sz="2800">
                <a:solidFill>
                  <a:schemeClr val="tx1"/>
                </a:solidFill>
                <a:ea typeface="宋体" panose="02010600030101010101" pitchFamily="2" charset="-122"/>
              </a:rPr>
              <a:t>is an attribute or set of attributes which has a unique value </a:t>
            </a:r>
            <a:br>
              <a:rPr lang="en-US" altLang="zh-CN" sz="2800">
                <a:solidFill>
                  <a:schemeClr val="tx1"/>
                </a:solidFill>
                <a:ea typeface="宋体" panose="02010600030101010101" pitchFamily="2" charset="-122"/>
              </a:rPr>
            </a:br>
            <a:r>
              <a:rPr lang="en-US" altLang="zh-CN" sz="2800">
                <a:solidFill>
                  <a:schemeClr val="tx1"/>
                </a:solidFill>
                <a:ea typeface="宋体" panose="02010600030101010101" pitchFamily="2" charset="-122"/>
              </a:rPr>
              <a:t>for each object in the class.</a:t>
            </a:r>
            <a:r>
              <a:rPr lang="en-US" altLang="zh-CN">
                <a:solidFill>
                  <a:schemeClr val="tx1"/>
                </a:solidFill>
                <a:ea typeface="宋体" panose="02010600030101010101" pitchFamily="2" charset="-122"/>
              </a:rPr>
              <a:t> </a:t>
            </a:r>
          </a:p>
          <a:p>
            <a:pPr marL="571500" indent="-571500" eaLnBrk="0" hangingPunct="0">
              <a:spcBef>
                <a:spcPct val="0"/>
              </a:spcBef>
              <a:buFontTx/>
              <a:buNone/>
            </a:pPr>
            <a:r>
              <a:rPr lang="zh-CN" altLang="en-US">
                <a:solidFill>
                  <a:schemeClr val="tx1"/>
                </a:solidFill>
                <a:ea typeface="宋体" panose="02010600030101010101" pitchFamily="2" charset="-122"/>
              </a:rPr>
              <a:t>限定符是类的一种属性或是类的一个属性集合，类中的每个对象的该属性（集合）都具有唯一值。</a:t>
            </a:r>
          </a:p>
        </p:txBody>
      </p:sp>
    </p:spTree>
  </p:cSld>
  <p:clrMapOvr>
    <a:masterClrMapping/>
  </p:clrMapOvr>
  <p:transition>
    <p:cover dir="r"/>
  </p:transition>
</p:sld>
</file>

<file path=ppt/slides/slide5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04834" name="Rectangle 2"/>
          <p:cNvSpPr>
            <a:spLocks noGrp="1" noChangeArrowheads="1"/>
          </p:cNvSpPr>
          <p:nvPr>
            <p:ph type="title"/>
          </p:nvPr>
        </p:nvSpPr>
        <p:spPr/>
        <p:txBody>
          <a:bodyPr/>
          <a:lstStyle/>
          <a:p>
            <a:r>
              <a:rPr lang="en-US" altLang="zh-CN">
                <a:ea typeface="宋体" panose="02010600030101010101" pitchFamily="2" charset="-122"/>
              </a:rPr>
              <a:t>Qualified Associations </a:t>
            </a:r>
            <a:br>
              <a:rPr lang="en-US" altLang="zh-CN">
                <a:ea typeface="宋体" panose="02010600030101010101" pitchFamily="2" charset="-122"/>
              </a:rPr>
            </a:br>
            <a:r>
              <a:rPr lang="en-US" altLang="zh-CN" sz="1600">
                <a:ea typeface="宋体" panose="02010600030101010101" pitchFamily="2" charset="-122"/>
              </a:rPr>
              <a:t>(continued)</a:t>
            </a:r>
          </a:p>
        </p:txBody>
      </p:sp>
      <p:sp>
        <p:nvSpPr>
          <p:cNvPr id="504835" name="Rectangle 3"/>
          <p:cNvSpPr>
            <a:spLocks noGrp="1" noChangeArrowheads="1"/>
          </p:cNvSpPr>
          <p:nvPr>
            <p:ph type="body" idx="1"/>
          </p:nvPr>
        </p:nvSpPr>
        <p:spPr>
          <a:xfrm>
            <a:off x="1524000" y="2027238"/>
            <a:ext cx="7391400" cy="4525962"/>
          </a:xfrm>
        </p:spPr>
        <p:txBody>
          <a:bodyPr/>
          <a:lstStyle/>
          <a:p>
            <a:pPr marL="571500" indent="-571500">
              <a:buFontTx/>
              <a:buNone/>
            </a:pPr>
            <a:r>
              <a:rPr lang="en-US" altLang="zh-CN" sz="2800">
                <a:solidFill>
                  <a:schemeClr val="bg1"/>
                </a:solidFill>
                <a:ea typeface="宋体" panose="02010600030101010101" pitchFamily="2" charset="-122"/>
              </a:rPr>
              <a:t>.</a:t>
            </a:r>
          </a:p>
        </p:txBody>
      </p:sp>
      <p:pic>
        <p:nvPicPr>
          <p:cNvPr id="504836" name="Picture 4" descr="FIG9-2"/>
          <p:cNvPicPr>
            <a:picLocks noChangeAspect="1" noChangeArrowheads="1"/>
          </p:cNvPicPr>
          <p:nvPr/>
        </p:nvPicPr>
        <p:blipFill>
          <a:blip r:embed="rId3">
            <a:extLst>
              <a:ext uri="{28A0092B-C50C-407E-A947-70E740481C1C}">
                <a14:useLocalDpi xmlns:a14="http://schemas.microsoft.com/office/drawing/2010/main" val="0"/>
              </a:ext>
            </a:extLst>
          </a:blip>
          <a:srcRect l="25096" t="25040" r="6705" b="12558"/>
          <a:stretch>
            <a:fillRect/>
          </a:stretch>
        </p:blipFill>
        <p:spPr bwMode="auto">
          <a:xfrm>
            <a:off x="1371600" y="2590800"/>
            <a:ext cx="7391400" cy="33528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cover dir="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5074" name="Rectangle 2"/>
          <p:cNvSpPr>
            <a:spLocks noGrp="1" noChangeArrowheads="1"/>
          </p:cNvSpPr>
          <p:nvPr>
            <p:ph type="title"/>
          </p:nvPr>
        </p:nvSpPr>
        <p:spPr/>
        <p:txBody>
          <a:bodyPr/>
          <a:lstStyle/>
          <a:p>
            <a:r>
              <a:rPr lang="en-US" altLang="zh-CN">
                <a:ea typeface="宋体" panose="02010600030101010101" pitchFamily="2" charset="-122"/>
              </a:rPr>
              <a:t>Step 2 of Object-Oriented </a:t>
            </a:r>
            <a:br>
              <a:rPr lang="en-US" altLang="zh-CN">
                <a:ea typeface="宋体" panose="02010600030101010101" pitchFamily="2" charset="-122"/>
              </a:rPr>
            </a:br>
            <a:r>
              <a:rPr lang="en-US" altLang="zh-CN">
                <a:ea typeface="宋体" panose="02010600030101010101" pitchFamily="2" charset="-122"/>
              </a:rPr>
              <a:t>Program Design</a:t>
            </a:r>
          </a:p>
        </p:txBody>
      </p:sp>
      <p:sp>
        <p:nvSpPr>
          <p:cNvPr id="515075" name="Rectangle 3"/>
          <p:cNvSpPr>
            <a:spLocks noGrp="1" noChangeArrowheads="1"/>
          </p:cNvSpPr>
          <p:nvPr>
            <p:ph type="body" idx="1"/>
          </p:nvPr>
        </p:nvSpPr>
        <p:spPr>
          <a:xfrm>
            <a:off x="1447800" y="1524000"/>
            <a:ext cx="7467600" cy="4800600"/>
          </a:xfrm>
        </p:spPr>
        <p:txBody>
          <a:bodyPr/>
          <a:lstStyle/>
          <a:p>
            <a:pPr marL="569913" indent="-569913">
              <a:lnSpc>
                <a:spcPct val="80000"/>
              </a:lnSpc>
              <a:spcAft>
                <a:spcPct val="20000"/>
              </a:spcAft>
              <a:buFontTx/>
              <a:buNone/>
            </a:pPr>
            <a:r>
              <a:rPr lang="en-US" altLang="zh-CN" sz="2800">
                <a:solidFill>
                  <a:schemeClr val="tx1"/>
                </a:solidFill>
                <a:ea typeface="宋体" panose="02010600030101010101" pitchFamily="2" charset="-122"/>
              </a:rPr>
              <a:t>Produce a design class diagram showing the operations from the interaction diagrams:</a:t>
            </a:r>
          </a:p>
          <a:p>
            <a:pPr marL="569913" indent="-569913">
              <a:lnSpc>
                <a:spcPct val="80000"/>
              </a:lnSpc>
              <a:buFontTx/>
              <a:buNone/>
            </a:pPr>
            <a:r>
              <a:rPr lang="en-US" altLang="zh-CN" sz="2800">
                <a:ea typeface="宋体" panose="02010600030101010101" pitchFamily="2" charset="-122"/>
              </a:rPr>
              <a:t>Step 2.1:</a:t>
            </a:r>
            <a:r>
              <a:rPr lang="en-US" altLang="zh-CN" sz="2800">
                <a:solidFill>
                  <a:schemeClr val="tx1"/>
                </a:solidFill>
                <a:ea typeface="宋体" panose="02010600030101010101" pitchFamily="2" charset="-122"/>
              </a:rPr>
              <a:t> Identify </a:t>
            </a:r>
            <a:r>
              <a:rPr lang="en-US" altLang="zh-CN" sz="2800">
                <a:ea typeface="宋体" panose="02010600030101010101" pitchFamily="2" charset="-122"/>
              </a:rPr>
              <a:t>classes</a:t>
            </a:r>
            <a:r>
              <a:rPr lang="en-US" altLang="zh-CN" sz="2800">
                <a:solidFill>
                  <a:schemeClr val="tx1"/>
                </a:solidFill>
                <a:ea typeface="宋体" panose="02010600030101010101" pitchFamily="2" charset="-122"/>
              </a:rPr>
              <a:t> with their </a:t>
            </a:r>
            <a:br>
              <a:rPr lang="en-US" altLang="zh-CN" sz="2800">
                <a:solidFill>
                  <a:schemeClr val="tx1"/>
                </a:solidFill>
                <a:ea typeface="宋体" panose="02010600030101010101" pitchFamily="2" charset="-122"/>
              </a:rPr>
            </a:br>
            <a:r>
              <a:rPr lang="en-US" altLang="zh-CN" sz="2800">
                <a:solidFill>
                  <a:schemeClr val="tx1"/>
                </a:solidFill>
                <a:ea typeface="宋体" panose="02010600030101010101" pitchFamily="2" charset="-122"/>
              </a:rPr>
              <a:t>          </a:t>
            </a:r>
            <a:r>
              <a:rPr lang="en-US" altLang="zh-CN" sz="2800">
                <a:ea typeface="宋体" panose="02010600030101010101" pitchFamily="2" charset="-122"/>
              </a:rPr>
              <a:t>behavior</a:t>
            </a:r>
            <a:r>
              <a:rPr lang="en-US" altLang="zh-CN" sz="2800">
                <a:solidFill>
                  <a:schemeClr val="tx1"/>
                </a:solidFill>
                <a:ea typeface="宋体" panose="02010600030101010101" pitchFamily="2" charset="-122"/>
              </a:rPr>
              <a:t>. </a:t>
            </a:r>
            <a:r>
              <a:rPr lang="zh-CN" altLang="en-US" sz="2800">
                <a:solidFill>
                  <a:schemeClr val="tx1"/>
                </a:solidFill>
                <a:ea typeface="宋体" panose="02010600030101010101" pitchFamily="2" charset="-122"/>
              </a:rPr>
              <a:t>确定类及其行为</a:t>
            </a:r>
          </a:p>
          <a:p>
            <a:pPr marL="569913" indent="-569913">
              <a:lnSpc>
                <a:spcPct val="80000"/>
              </a:lnSpc>
              <a:buFontTx/>
              <a:buNone/>
            </a:pPr>
            <a:r>
              <a:rPr lang="en-US" altLang="zh-CN" sz="2800">
                <a:ea typeface="宋体" panose="02010600030101010101" pitchFamily="2" charset="-122"/>
              </a:rPr>
              <a:t>Step 2.2:</a:t>
            </a:r>
            <a:r>
              <a:rPr lang="en-US" altLang="zh-CN" sz="2800">
                <a:solidFill>
                  <a:schemeClr val="tx1"/>
                </a:solidFill>
                <a:ea typeface="宋体" panose="02010600030101010101" pitchFamily="2" charset="-122"/>
              </a:rPr>
              <a:t> Add </a:t>
            </a:r>
            <a:r>
              <a:rPr lang="en-US" altLang="zh-CN" sz="2800">
                <a:ea typeface="宋体" panose="02010600030101010101" pitchFamily="2" charset="-122"/>
              </a:rPr>
              <a:t>inheritance</a:t>
            </a:r>
            <a:r>
              <a:rPr lang="en-US" altLang="zh-CN" sz="2800">
                <a:solidFill>
                  <a:schemeClr val="tx1"/>
                </a:solidFill>
                <a:ea typeface="宋体" panose="02010600030101010101" pitchFamily="2" charset="-122"/>
              </a:rPr>
              <a:t> to the class </a:t>
            </a:r>
            <a:br>
              <a:rPr lang="en-US" altLang="zh-CN" sz="2800">
                <a:solidFill>
                  <a:schemeClr val="tx1"/>
                </a:solidFill>
                <a:ea typeface="宋体" panose="02010600030101010101" pitchFamily="2" charset="-122"/>
              </a:rPr>
            </a:br>
            <a:r>
              <a:rPr lang="en-US" altLang="zh-CN" sz="2800">
                <a:solidFill>
                  <a:schemeClr val="tx1"/>
                </a:solidFill>
                <a:ea typeface="宋体" panose="02010600030101010101" pitchFamily="2" charset="-122"/>
              </a:rPr>
              <a:t>	       diagram. </a:t>
            </a:r>
            <a:r>
              <a:rPr lang="zh-CN" altLang="en-US" sz="2800">
                <a:solidFill>
                  <a:schemeClr val="tx1"/>
                </a:solidFill>
                <a:ea typeface="宋体" panose="02010600030101010101" pitchFamily="2" charset="-122"/>
              </a:rPr>
              <a:t>添加继承</a:t>
            </a:r>
          </a:p>
          <a:p>
            <a:pPr marL="569913" indent="-569913">
              <a:lnSpc>
                <a:spcPct val="80000"/>
              </a:lnSpc>
              <a:buFontTx/>
              <a:buNone/>
            </a:pPr>
            <a:r>
              <a:rPr lang="en-US" altLang="zh-CN" sz="2800">
                <a:ea typeface="宋体" panose="02010600030101010101" pitchFamily="2" charset="-122"/>
              </a:rPr>
              <a:t>Step 2.3:</a:t>
            </a:r>
            <a:r>
              <a:rPr lang="en-US" altLang="zh-CN" sz="2800">
                <a:solidFill>
                  <a:schemeClr val="tx1"/>
                </a:solidFill>
                <a:ea typeface="宋体" panose="02010600030101010101" pitchFamily="2" charset="-122"/>
              </a:rPr>
              <a:t> Add </a:t>
            </a:r>
            <a:r>
              <a:rPr lang="en-US" altLang="zh-CN" sz="2800">
                <a:ea typeface="宋体" panose="02010600030101010101" pitchFamily="2" charset="-122"/>
              </a:rPr>
              <a:t>associations</a:t>
            </a:r>
            <a:r>
              <a:rPr lang="en-US" altLang="zh-CN" sz="2800">
                <a:solidFill>
                  <a:schemeClr val="tx1"/>
                </a:solidFill>
                <a:ea typeface="宋体" panose="02010600030101010101" pitchFamily="2" charset="-122"/>
              </a:rPr>
              <a:t> to the class </a:t>
            </a:r>
            <a:br>
              <a:rPr lang="en-US" altLang="zh-CN" sz="2800">
                <a:solidFill>
                  <a:schemeClr val="tx1"/>
                </a:solidFill>
                <a:ea typeface="宋体" panose="02010600030101010101" pitchFamily="2" charset="-122"/>
              </a:rPr>
            </a:br>
            <a:r>
              <a:rPr lang="en-US" altLang="zh-CN" sz="2800">
                <a:solidFill>
                  <a:schemeClr val="tx1"/>
                </a:solidFill>
                <a:ea typeface="宋体" panose="02010600030101010101" pitchFamily="2" charset="-122"/>
              </a:rPr>
              <a:t>	       diagram. </a:t>
            </a:r>
            <a:r>
              <a:rPr lang="zh-CN" altLang="en-US" sz="2800">
                <a:solidFill>
                  <a:schemeClr val="tx1"/>
                </a:solidFill>
                <a:ea typeface="宋体" panose="02010600030101010101" pitchFamily="2" charset="-122"/>
              </a:rPr>
              <a:t>添加关联</a:t>
            </a:r>
          </a:p>
          <a:p>
            <a:pPr marL="569913" indent="-569913">
              <a:lnSpc>
                <a:spcPct val="80000"/>
              </a:lnSpc>
              <a:buFontTx/>
              <a:buNone/>
            </a:pPr>
            <a:r>
              <a:rPr lang="en-US" altLang="zh-CN" sz="2800">
                <a:ea typeface="宋体" panose="02010600030101010101" pitchFamily="2" charset="-122"/>
              </a:rPr>
              <a:t>Step 2.4:</a:t>
            </a:r>
            <a:r>
              <a:rPr lang="en-US" altLang="zh-CN" sz="2800">
                <a:solidFill>
                  <a:schemeClr val="tx1"/>
                </a:solidFill>
                <a:ea typeface="宋体" panose="02010600030101010101" pitchFamily="2" charset="-122"/>
              </a:rPr>
              <a:t> Create a final class diagram with </a:t>
            </a:r>
            <a:br>
              <a:rPr lang="en-US" altLang="zh-CN" sz="2800">
                <a:solidFill>
                  <a:schemeClr val="tx1"/>
                </a:solidFill>
                <a:ea typeface="宋体" panose="02010600030101010101" pitchFamily="2" charset="-122"/>
              </a:rPr>
            </a:br>
            <a:r>
              <a:rPr lang="en-US" altLang="zh-CN" sz="2800">
                <a:solidFill>
                  <a:schemeClr val="tx1"/>
                </a:solidFill>
                <a:ea typeface="宋体" panose="02010600030101010101" pitchFamily="2" charset="-122"/>
              </a:rPr>
              <a:t>	       </a:t>
            </a:r>
            <a:r>
              <a:rPr lang="en-US" altLang="zh-CN" sz="2800">
                <a:ea typeface="宋体" panose="02010600030101010101" pitchFamily="2" charset="-122"/>
              </a:rPr>
              <a:t>qualified associations</a:t>
            </a:r>
            <a:r>
              <a:rPr lang="en-US" altLang="zh-CN" sz="2800">
                <a:solidFill>
                  <a:schemeClr val="tx1"/>
                </a:solidFill>
                <a:ea typeface="宋体" panose="02010600030101010101" pitchFamily="2" charset="-122"/>
              </a:rPr>
              <a:t>. </a:t>
            </a:r>
            <a:r>
              <a:rPr lang="zh-CN" altLang="en-US" sz="2800">
                <a:solidFill>
                  <a:schemeClr val="tx1"/>
                </a:solidFill>
                <a:ea typeface="宋体" panose="02010600030101010101" pitchFamily="2" charset="-122"/>
              </a:rPr>
              <a:t>创建带有限定关联的最终类图</a:t>
            </a:r>
          </a:p>
        </p:txBody>
      </p:sp>
    </p:spTree>
  </p:cSld>
  <p:clrMapOvr>
    <a:masterClrMapping/>
  </p:clrMapOvr>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7122" name="Rectangle 2"/>
          <p:cNvSpPr>
            <a:spLocks noGrp="1" noChangeArrowheads="1"/>
          </p:cNvSpPr>
          <p:nvPr>
            <p:ph type="title"/>
          </p:nvPr>
        </p:nvSpPr>
        <p:spPr/>
        <p:txBody>
          <a:bodyPr/>
          <a:lstStyle/>
          <a:p>
            <a:r>
              <a:rPr lang="en-US" altLang="zh-CN">
                <a:ea typeface="宋体" panose="02010600030101010101" pitchFamily="2" charset="-122"/>
              </a:rPr>
              <a:t>Step 2.1 of Object-Oriented </a:t>
            </a:r>
            <a:br>
              <a:rPr lang="en-US" altLang="zh-CN">
                <a:ea typeface="宋体" panose="02010600030101010101" pitchFamily="2" charset="-122"/>
              </a:rPr>
            </a:br>
            <a:r>
              <a:rPr lang="en-US" altLang="zh-CN">
                <a:ea typeface="宋体" panose="02010600030101010101" pitchFamily="2" charset="-122"/>
              </a:rPr>
              <a:t>Program Design</a:t>
            </a:r>
          </a:p>
        </p:txBody>
      </p:sp>
      <p:sp>
        <p:nvSpPr>
          <p:cNvPr id="517123" name="Rectangle 3"/>
          <p:cNvSpPr>
            <a:spLocks noGrp="1" noChangeArrowheads="1"/>
          </p:cNvSpPr>
          <p:nvPr>
            <p:ph type="body" idx="1"/>
          </p:nvPr>
        </p:nvSpPr>
        <p:spPr>
          <a:xfrm>
            <a:off x="1447800" y="1524000"/>
            <a:ext cx="7467600" cy="4800600"/>
          </a:xfrm>
        </p:spPr>
        <p:txBody>
          <a:bodyPr/>
          <a:lstStyle/>
          <a:p>
            <a:pPr marL="569913" indent="-569913">
              <a:buFontTx/>
              <a:buNone/>
            </a:pPr>
            <a:r>
              <a:rPr lang="en-US" altLang="zh-CN" sz="2800">
                <a:solidFill>
                  <a:schemeClr val="tx1"/>
                </a:solidFill>
                <a:ea typeface="宋体" panose="02010600030101010101" pitchFamily="2" charset="-122"/>
              </a:rPr>
              <a:t>Identify classes with their behavior.</a:t>
            </a:r>
          </a:p>
          <a:p>
            <a:pPr marL="569913" indent="-569913">
              <a:buFontTx/>
              <a:buNone/>
            </a:pPr>
            <a:endParaRPr lang="en-US" altLang="zh-CN" sz="2800">
              <a:ea typeface="宋体" panose="02010600030101010101" pitchFamily="2" charset="-122"/>
            </a:endParaRPr>
          </a:p>
          <a:p>
            <a:pPr marL="569913" indent="-569913">
              <a:buFontTx/>
              <a:buNone/>
            </a:pPr>
            <a:endParaRPr lang="zh-CN" altLang="en-US" sz="2800">
              <a:solidFill>
                <a:schemeClr val="tx1"/>
              </a:solidFill>
              <a:ea typeface="宋体" panose="02010600030101010101" pitchFamily="2" charset="-122"/>
            </a:endParaRPr>
          </a:p>
        </p:txBody>
      </p:sp>
      <p:pic>
        <p:nvPicPr>
          <p:cNvPr id="517124" name="Picture 4" descr="FIG9-9"/>
          <p:cNvPicPr>
            <a:picLocks noChangeAspect="1" noChangeArrowheads="1"/>
          </p:cNvPicPr>
          <p:nvPr/>
        </p:nvPicPr>
        <p:blipFill>
          <a:blip r:embed="rId3" cstate="print">
            <a:extLst>
              <a:ext uri="{28A0092B-C50C-407E-A947-70E740481C1C}">
                <a14:useLocalDpi xmlns:a14="http://schemas.microsoft.com/office/drawing/2010/main" val="0"/>
              </a:ext>
            </a:extLst>
          </a:blip>
          <a:srcRect l="22232" t="4988" r="2345" b="43274"/>
          <a:stretch>
            <a:fillRect/>
          </a:stretch>
        </p:blipFill>
        <p:spPr bwMode="auto">
          <a:xfrm>
            <a:off x="2590800" y="2133600"/>
            <a:ext cx="6172200" cy="419893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9170" name="Rectangle 2"/>
          <p:cNvSpPr>
            <a:spLocks noGrp="1" noChangeArrowheads="1"/>
          </p:cNvSpPr>
          <p:nvPr>
            <p:ph type="title"/>
          </p:nvPr>
        </p:nvSpPr>
        <p:spPr/>
        <p:txBody>
          <a:bodyPr/>
          <a:lstStyle/>
          <a:p>
            <a:r>
              <a:rPr lang="en-US" altLang="zh-CN">
                <a:ea typeface="宋体" panose="02010600030101010101" pitchFamily="2" charset="-122"/>
              </a:rPr>
              <a:t>Step 2.1 of Object-Oriented </a:t>
            </a:r>
            <a:br>
              <a:rPr lang="en-US" altLang="zh-CN">
                <a:ea typeface="宋体" panose="02010600030101010101" pitchFamily="2" charset="-122"/>
              </a:rPr>
            </a:br>
            <a:r>
              <a:rPr lang="en-US" altLang="zh-CN">
                <a:ea typeface="宋体" panose="02010600030101010101" pitchFamily="2" charset="-122"/>
              </a:rPr>
              <a:t>Program Design </a:t>
            </a:r>
            <a:r>
              <a:rPr lang="en-US" altLang="zh-CN" sz="1600">
                <a:ea typeface="宋体" panose="02010600030101010101" pitchFamily="2" charset="-122"/>
              </a:rPr>
              <a:t>(continued)</a:t>
            </a:r>
          </a:p>
        </p:txBody>
      </p:sp>
      <p:sp>
        <p:nvSpPr>
          <p:cNvPr id="519171" name="Rectangle 3"/>
          <p:cNvSpPr>
            <a:spLocks noGrp="1" noChangeArrowheads="1"/>
          </p:cNvSpPr>
          <p:nvPr>
            <p:ph type="body" idx="1"/>
          </p:nvPr>
        </p:nvSpPr>
        <p:spPr>
          <a:xfrm>
            <a:off x="1447800" y="1524000"/>
            <a:ext cx="7467600" cy="4800600"/>
          </a:xfrm>
        </p:spPr>
        <p:txBody>
          <a:bodyPr/>
          <a:lstStyle/>
          <a:p>
            <a:pPr marL="569913" indent="-569913">
              <a:buFontTx/>
              <a:buNone/>
            </a:pPr>
            <a:r>
              <a:rPr lang="en-US" altLang="zh-CN" sz="2800">
                <a:solidFill>
                  <a:schemeClr val="tx1"/>
                </a:solidFill>
                <a:ea typeface="宋体" panose="02010600030101010101" pitchFamily="2" charset="-122"/>
              </a:rPr>
              <a:t>Identify classes with their behavior.</a:t>
            </a:r>
          </a:p>
          <a:p>
            <a:pPr marL="569913" indent="-569913">
              <a:buFontTx/>
              <a:buNone/>
            </a:pPr>
            <a:endParaRPr lang="en-US" altLang="zh-CN" sz="2800">
              <a:ea typeface="宋体" panose="02010600030101010101" pitchFamily="2" charset="-122"/>
            </a:endParaRPr>
          </a:p>
          <a:p>
            <a:pPr marL="569913" indent="-569913">
              <a:buFontTx/>
              <a:buNone/>
            </a:pPr>
            <a:endParaRPr lang="zh-CN" altLang="en-US" sz="2800">
              <a:solidFill>
                <a:schemeClr val="tx1"/>
              </a:solidFill>
              <a:ea typeface="宋体" panose="02010600030101010101" pitchFamily="2" charset="-122"/>
            </a:endParaRPr>
          </a:p>
        </p:txBody>
      </p:sp>
      <p:pic>
        <p:nvPicPr>
          <p:cNvPr id="519172" name="Picture 4" descr="FIG9-9"/>
          <p:cNvPicPr>
            <a:picLocks noChangeAspect="1" noChangeArrowheads="1"/>
          </p:cNvPicPr>
          <p:nvPr/>
        </p:nvPicPr>
        <p:blipFill>
          <a:blip r:embed="rId3" cstate="print">
            <a:extLst>
              <a:ext uri="{28A0092B-C50C-407E-A947-70E740481C1C}">
                <a14:useLocalDpi xmlns:a14="http://schemas.microsoft.com/office/drawing/2010/main" val="0"/>
              </a:ext>
            </a:extLst>
          </a:blip>
          <a:srcRect l="22232" t="4988" r="2345" b="88257"/>
          <a:stretch>
            <a:fillRect/>
          </a:stretch>
        </p:blipFill>
        <p:spPr bwMode="auto">
          <a:xfrm>
            <a:off x="2743200" y="2328863"/>
            <a:ext cx="5853113" cy="519112"/>
          </a:xfrm>
          <a:prstGeom prst="rect">
            <a:avLst/>
          </a:prstGeom>
          <a:noFill/>
          <a:extLst>
            <a:ext uri="{909E8E84-426E-40DD-AFC4-6F175D3DCCD1}">
              <a14:hiddenFill xmlns:a14="http://schemas.microsoft.com/office/drawing/2010/main">
                <a:solidFill>
                  <a:srgbClr val="FFFFFF"/>
                </a:solidFill>
              </a14:hiddenFill>
            </a:ext>
          </a:extLst>
        </p:spPr>
      </p:pic>
      <p:pic>
        <p:nvPicPr>
          <p:cNvPr id="519173" name="Picture 5" descr="FIG9-9"/>
          <p:cNvPicPr>
            <a:picLocks noChangeAspect="1" noChangeArrowheads="1"/>
          </p:cNvPicPr>
          <p:nvPr/>
        </p:nvPicPr>
        <p:blipFill>
          <a:blip r:embed="rId3" cstate="print">
            <a:extLst>
              <a:ext uri="{28A0092B-C50C-407E-A947-70E740481C1C}">
                <a14:useLocalDpi xmlns:a14="http://schemas.microsoft.com/office/drawing/2010/main" val="0"/>
              </a:ext>
            </a:extLst>
          </a:blip>
          <a:srcRect l="22232" t="55295" r="2345"/>
          <a:stretch>
            <a:fillRect/>
          </a:stretch>
        </p:blipFill>
        <p:spPr bwMode="auto">
          <a:xfrm>
            <a:off x="2743200" y="2779713"/>
            <a:ext cx="5867400" cy="344963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1218" name="Rectangle 2"/>
          <p:cNvSpPr>
            <a:spLocks noGrp="1" noChangeArrowheads="1"/>
          </p:cNvSpPr>
          <p:nvPr>
            <p:ph type="title"/>
          </p:nvPr>
        </p:nvSpPr>
        <p:spPr/>
        <p:txBody>
          <a:bodyPr/>
          <a:lstStyle/>
          <a:p>
            <a:r>
              <a:rPr lang="en-US" altLang="zh-CN">
                <a:ea typeface="宋体" panose="02010600030101010101" pitchFamily="2" charset="-122"/>
              </a:rPr>
              <a:t>Step 2.1 of Object-Oriented </a:t>
            </a:r>
            <a:br>
              <a:rPr lang="en-US" altLang="zh-CN">
                <a:ea typeface="宋体" panose="02010600030101010101" pitchFamily="2" charset="-122"/>
              </a:rPr>
            </a:br>
            <a:r>
              <a:rPr lang="en-US" altLang="zh-CN">
                <a:ea typeface="宋体" panose="02010600030101010101" pitchFamily="2" charset="-122"/>
              </a:rPr>
              <a:t>Program Design </a:t>
            </a:r>
            <a:r>
              <a:rPr lang="en-US" altLang="zh-CN" sz="1600">
                <a:ea typeface="宋体" panose="02010600030101010101" pitchFamily="2" charset="-122"/>
              </a:rPr>
              <a:t>(continued)</a:t>
            </a:r>
          </a:p>
        </p:txBody>
      </p:sp>
      <p:sp>
        <p:nvSpPr>
          <p:cNvPr id="521219" name="Rectangle 3"/>
          <p:cNvSpPr>
            <a:spLocks noGrp="1" noChangeArrowheads="1"/>
          </p:cNvSpPr>
          <p:nvPr>
            <p:ph type="body" idx="1"/>
          </p:nvPr>
        </p:nvSpPr>
        <p:spPr>
          <a:xfrm>
            <a:off x="1447800" y="1524000"/>
            <a:ext cx="7467600" cy="4800600"/>
          </a:xfrm>
        </p:spPr>
        <p:txBody>
          <a:bodyPr/>
          <a:lstStyle/>
          <a:p>
            <a:pPr marL="569913" indent="-569913">
              <a:buFontTx/>
              <a:buNone/>
            </a:pPr>
            <a:endParaRPr lang="zh-CN" altLang="en-US" sz="2800">
              <a:solidFill>
                <a:schemeClr val="tx1"/>
              </a:solidFill>
              <a:ea typeface="宋体" panose="02010600030101010101" pitchFamily="2" charset="-122"/>
            </a:endParaRPr>
          </a:p>
        </p:txBody>
      </p:sp>
      <p:pic>
        <p:nvPicPr>
          <p:cNvPr id="521220" name="Picture 4" descr="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5400" y="1447800"/>
            <a:ext cx="6991350" cy="50768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0002" name="Rectangle 2"/>
          <p:cNvSpPr>
            <a:spLocks noGrp="1" noChangeArrowheads="1"/>
          </p:cNvSpPr>
          <p:nvPr>
            <p:ph type="title"/>
          </p:nvPr>
        </p:nvSpPr>
        <p:spPr>
          <a:xfrm>
            <a:off x="685800" y="152400"/>
            <a:ext cx="7772400" cy="1143000"/>
          </a:xfrm>
        </p:spPr>
        <p:txBody>
          <a:bodyPr/>
          <a:lstStyle/>
          <a:p>
            <a:r>
              <a:rPr lang="zh-CN" altLang="en-US" b="0">
                <a:ea typeface="宋体" panose="02010600030101010101" pitchFamily="2" charset="-122"/>
              </a:rPr>
              <a:t>设计</a:t>
            </a:r>
          </a:p>
        </p:txBody>
      </p:sp>
      <p:sp>
        <p:nvSpPr>
          <p:cNvPr id="640003" name="Rectangle 3"/>
          <p:cNvSpPr>
            <a:spLocks noGrp="1" noChangeArrowheads="1"/>
          </p:cNvSpPr>
          <p:nvPr>
            <p:ph type="body" idx="1"/>
          </p:nvPr>
        </p:nvSpPr>
        <p:spPr>
          <a:xfrm>
            <a:off x="1295400" y="1371600"/>
            <a:ext cx="7391400" cy="4953000"/>
          </a:xfrm>
        </p:spPr>
        <p:txBody>
          <a:bodyPr/>
          <a:lstStyle/>
          <a:p>
            <a:r>
              <a:rPr lang="zh-CN" altLang="en-US" b="0">
                <a:ea typeface="宋体" panose="02010600030101010101" pitchFamily="2" charset="-122"/>
              </a:rPr>
              <a:t>设计可以分成两个子阶段：</a:t>
            </a:r>
          </a:p>
          <a:p>
            <a:pPr lvl="1"/>
            <a:r>
              <a:rPr lang="zh-CN" altLang="en-US" b="1">
                <a:ea typeface="宋体" panose="02010600030101010101" pitchFamily="2" charset="-122"/>
              </a:rPr>
              <a:t>体系结构设计阶段（ </a:t>
            </a:r>
            <a:r>
              <a:rPr lang="en-US" altLang="zh-CN" b="1">
                <a:ea typeface="宋体" panose="02010600030101010101" pitchFamily="2" charset="-122"/>
              </a:rPr>
              <a:t>Architecture Design</a:t>
            </a:r>
            <a:r>
              <a:rPr lang="zh-CN" altLang="en-US" b="1">
                <a:ea typeface="宋体" panose="02010600030101010101" pitchFamily="2" charset="-122"/>
              </a:rPr>
              <a:t>）。这是一个从较高层次的进行的设计，用来定义包（子系统），描述包之间的依赖性及通信机制。很自然，目的是要设计一个清晰简单的体系结构，具有很少的依赖性，而且尽可能避免双向依赖。</a:t>
            </a:r>
          </a:p>
          <a:p>
            <a:pPr lvl="1"/>
            <a:r>
              <a:rPr lang="zh-CN" altLang="en-US" b="1">
                <a:ea typeface="宋体" panose="02010600030101010101" pitchFamily="2" charset="-122"/>
              </a:rPr>
              <a:t>详细设计阶段（ </a:t>
            </a:r>
            <a:r>
              <a:rPr lang="en-US" altLang="zh-CN" b="1">
                <a:ea typeface="宋体" panose="02010600030101010101" pitchFamily="2" charset="-122"/>
              </a:rPr>
              <a:t>Detailed Design</a:t>
            </a:r>
            <a:r>
              <a:rPr lang="zh-CN" altLang="en-US" b="1">
                <a:ea typeface="宋体" panose="02010600030101010101" pitchFamily="2" charset="-122"/>
              </a:rPr>
              <a:t>）。在此阶段，所有的类都详尽地进行描述，给编写代码的程序员一个清晰的规范说明。</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3266" name="Rectangle 2"/>
          <p:cNvSpPr>
            <a:spLocks noGrp="1" noChangeArrowheads="1"/>
          </p:cNvSpPr>
          <p:nvPr>
            <p:ph type="title"/>
          </p:nvPr>
        </p:nvSpPr>
        <p:spPr>
          <a:xfrm>
            <a:off x="1295400" y="152400"/>
            <a:ext cx="7391400" cy="1143000"/>
          </a:xfrm>
        </p:spPr>
        <p:txBody>
          <a:bodyPr/>
          <a:lstStyle/>
          <a:p>
            <a:r>
              <a:rPr lang="en-US" altLang="zh-CN">
                <a:ea typeface="宋体" panose="02010600030101010101" pitchFamily="2" charset="-122"/>
              </a:rPr>
              <a:t>Step 2.2 of Object-Oriented </a:t>
            </a:r>
            <a:br>
              <a:rPr lang="en-US" altLang="zh-CN">
                <a:ea typeface="宋体" panose="02010600030101010101" pitchFamily="2" charset="-122"/>
              </a:rPr>
            </a:br>
            <a:r>
              <a:rPr lang="en-US" altLang="zh-CN">
                <a:ea typeface="宋体" panose="02010600030101010101" pitchFamily="2" charset="-122"/>
              </a:rPr>
              <a:t>Program Design</a:t>
            </a:r>
          </a:p>
        </p:txBody>
      </p:sp>
      <p:sp>
        <p:nvSpPr>
          <p:cNvPr id="523267" name="Rectangle 3"/>
          <p:cNvSpPr>
            <a:spLocks noGrp="1" noChangeArrowheads="1"/>
          </p:cNvSpPr>
          <p:nvPr>
            <p:ph type="body" idx="1"/>
          </p:nvPr>
        </p:nvSpPr>
        <p:spPr>
          <a:xfrm>
            <a:off x="1447800" y="1524000"/>
            <a:ext cx="7467600" cy="4800600"/>
          </a:xfrm>
        </p:spPr>
        <p:txBody>
          <a:bodyPr/>
          <a:lstStyle/>
          <a:p>
            <a:pPr marL="569913" indent="-569913">
              <a:buFontTx/>
              <a:buNone/>
            </a:pPr>
            <a:r>
              <a:rPr lang="zh-CN" altLang="en-US" sz="2800">
                <a:solidFill>
                  <a:schemeClr val="tx1"/>
                </a:solidFill>
                <a:ea typeface="宋体" panose="02010600030101010101" pitchFamily="2" charset="-122"/>
              </a:rPr>
              <a:t> </a:t>
            </a:r>
            <a:r>
              <a:rPr lang="en-US" altLang="zh-CN" sz="2800">
                <a:solidFill>
                  <a:schemeClr val="tx1"/>
                </a:solidFill>
                <a:ea typeface="宋体" panose="02010600030101010101" pitchFamily="2" charset="-122"/>
              </a:rPr>
              <a:t>Add inheritance to the class diagram.</a:t>
            </a:r>
          </a:p>
          <a:p>
            <a:pPr marL="569913" indent="-569913">
              <a:buFontTx/>
              <a:buNone/>
            </a:pPr>
            <a:endParaRPr lang="en-US" altLang="zh-CN" sz="2800">
              <a:ea typeface="宋体" panose="02010600030101010101" pitchFamily="2" charset="-122"/>
            </a:endParaRPr>
          </a:p>
          <a:p>
            <a:pPr marL="569913" indent="-569913">
              <a:buFontTx/>
              <a:buNone/>
            </a:pPr>
            <a:endParaRPr lang="zh-CN" altLang="en-US" sz="2800">
              <a:solidFill>
                <a:schemeClr val="tx1"/>
              </a:solidFill>
              <a:ea typeface="宋体" panose="02010600030101010101" pitchFamily="2" charset="-122"/>
            </a:endParaRPr>
          </a:p>
        </p:txBody>
      </p:sp>
      <p:pic>
        <p:nvPicPr>
          <p:cNvPr id="523268" name="Picture 4" descr="FIG9-11"/>
          <p:cNvPicPr>
            <a:picLocks noChangeAspect="1" noChangeArrowheads="1"/>
          </p:cNvPicPr>
          <p:nvPr/>
        </p:nvPicPr>
        <p:blipFill>
          <a:blip r:embed="rId3" cstate="print">
            <a:extLst>
              <a:ext uri="{28A0092B-C50C-407E-A947-70E740481C1C}">
                <a14:useLocalDpi xmlns:a14="http://schemas.microsoft.com/office/drawing/2010/main" val="0"/>
              </a:ext>
            </a:extLst>
          </a:blip>
          <a:srcRect l="12213" t="9398" r="12213" b="5388"/>
          <a:stretch>
            <a:fillRect/>
          </a:stretch>
        </p:blipFill>
        <p:spPr bwMode="auto">
          <a:xfrm>
            <a:off x="2971800" y="2133600"/>
            <a:ext cx="4953000" cy="425291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5314" name="Rectangle 2"/>
          <p:cNvSpPr>
            <a:spLocks noGrp="1" noChangeArrowheads="1"/>
          </p:cNvSpPr>
          <p:nvPr>
            <p:ph type="title"/>
          </p:nvPr>
        </p:nvSpPr>
        <p:spPr/>
        <p:txBody>
          <a:bodyPr/>
          <a:lstStyle/>
          <a:p>
            <a:r>
              <a:rPr lang="en-US" altLang="zh-CN" sz="3200">
                <a:ea typeface="宋体" panose="02010600030101010101" pitchFamily="2" charset="-122"/>
              </a:rPr>
              <a:t>Step 2.3 of Object-Oriented </a:t>
            </a:r>
            <a:br>
              <a:rPr lang="en-US" altLang="zh-CN" sz="3200">
                <a:ea typeface="宋体" panose="02010600030101010101" pitchFamily="2" charset="-122"/>
              </a:rPr>
            </a:br>
            <a:r>
              <a:rPr lang="en-US" altLang="zh-CN" sz="3200">
                <a:ea typeface="宋体" panose="02010600030101010101" pitchFamily="2" charset="-122"/>
              </a:rPr>
              <a:t>Program Design</a:t>
            </a:r>
          </a:p>
        </p:txBody>
      </p:sp>
      <p:sp>
        <p:nvSpPr>
          <p:cNvPr id="525315" name="Rectangle 3"/>
          <p:cNvSpPr>
            <a:spLocks noGrp="1" noChangeArrowheads="1"/>
          </p:cNvSpPr>
          <p:nvPr>
            <p:ph type="body" idx="1"/>
          </p:nvPr>
        </p:nvSpPr>
        <p:spPr>
          <a:xfrm>
            <a:off x="1447800" y="1524000"/>
            <a:ext cx="7467600" cy="4800600"/>
          </a:xfrm>
        </p:spPr>
        <p:txBody>
          <a:bodyPr/>
          <a:lstStyle/>
          <a:p>
            <a:pPr marL="569913" indent="-569913">
              <a:buFontTx/>
              <a:buNone/>
            </a:pPr>
            <a:r>
              <a:rPr lang="en-US" altLang="zh-CN" sz="2800">
                <a:solidFill>
                  <a:schemeClr val="tx1"/>
                </a:solidFill>
                <a:ea typeface="宋体" panose="02010600030101010101" pitchFamily="2" charset="-122"/>
              </a:rPr>
              <a:t>Add associations to the class diagram.</a:t>
            </a:r>
          </a:p>
          <a:p>
            <a:pPr marL="569913" indent="-569913">
              <a:buFontTx/>
              <a:buNone/>
            </a:pPr>
            <a:endParaRPr lang="en-US" altLang="zh-CN" sz="2800">
              <a:ea typeface="宋体" panose="02010600030101010101" pitchFamily="2" charset="-122"/>
            </a:endParaRPr>
          </a:p>
          <a:p>
            <a:pPr marL="569913" indent="-569913">
              <a:buFontTx/>
              <a:buNone/>
            </a:pPr>
            <a:r>
              <a:rPr lang="zh-CN" altLang="en-US" sz="2800">
                <a:solidFill>
                  <a:schemeClr val="tx1"/>
                </a:solidFill>
                <a:ea typeface="宋体" panose="02010600030101010101" pitchFamily="2" charset="-122"/>
              </a:rPr>
              <a:t>使用协作图来确定什么对象创建关联以及哪些对象向其他对象发送消息，建立表格。</a:t>
            </a:r>
          </a:p>
          <a:p>
            <a:pPr marL="569913" indent="-569913">
              <a:buFontTx/>
              <a:buNone/>
            </a:pPr>
            <a:r>
              <a:rPr lang="zh-CN" altLang="en-US" sz="2800">
                <a:solidFill>
                  <a:schemeClr val="tx1"/>
                </a:solidFill>
                <a:ea typeface="宋体" panose="02010600030101010101" pitchFamily="2" charset="-122"/>
              </a:rPr>
              <a:t>成形的关联是最容易的入手点，它们提供参考可见性。</a:t>
            </a:r>
          </a:p>
          <a:p>
            <a:pPr marL="569913" indent="-569913">
              <a:buFontTx/>
              <a:buNone/>
            </a:pPr>
            <a:endParaRPr lang="zh-CN" altLang="en-US" sz="2800">
              <a:solidFill>
                <a:schemeClr val="tx1"/>
              </a:solidFill>
              <a:ea typeface="宋体" panose="02010600030101010101" pitchFamily="2" charset="-122"/>
            </a:endParaRPr>
          </a:p>
        </p:txBody>
      </p:sp>
    </p:spTree>
  </p:cSld>
  <p:clrMapOvr>
    <a:masterClrMapping/>
  </p:clrMapOvr>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7362" name="Rectangle 2"/>
          <p:cNvSpPr>
            <a:spLocks noGrp="1" noChangeArrowheads="1"/>
          </p:cNvSpPr>
          <p:nvPr>
            <p:ph type="title"/>
          </p:nvPr>
        </p:nvSpPr>
        <p:spPr/>
        <p:txBody>
          <a:bodyPr/>
          <a:lstStyle/>
          <a:p>
            <a:r>
              <a:rPr lang="en-US" altLang="zh-CN" sz="3200">
                <a:ea typeface="宋体" panose="02010600030101010101" pitchFamily="2" charset="-122"/>
              </a:rPr>
              <a:t>Step 2.3 of Object-Oriented </a:t>
            </a:r>
            <a:br>
              <a:rPr lang="en-US" altLang="zh-CN" sz="3200">
                <a:ea typeface="宋体" panose="02010600030101010101" pitchFamily="2" charset="-122"/>
              </a:rPr>
            </a:br>
            <a:r>
              <a:rPr lang="en-US" altLang="zh-CN" sz="3200">
                <a:ea typeface="宋体" panose="02010600030101010101" pitchFamily="2" charset="-122"/>
              </a:rPr>
              <a:t>Program Design</a:t>
            </a:r>
          </a:p>
        </p:txBody>
      </p:sp>
      <p:sp>
        <p:nvSpPr>
          <p:cNvPr id="527363" name="Rectangle 3"/>
          <p:cNvSpPr>
            <a:spLocks noGrp="1" noChangeArrowheads="1"/>
          </p:cNvSpPr>
          <p:nvPr>
            <p:ph type="body" idx="1"/>
          </p:nvPr>
        </p:nvSpPr>
        <p:spPr>
          <a:xfrm>
            <a:off x="1447800" y="1524000"/>
            <a:ext cx="7467600" cy="4800600"/>
          </a:xfrm>
        </p:spPr>
        <p:txBody>
          <a:bodyPr/>
          <a:lstStyle/>
          <a:p>
            <a:pPr marL="569913" indent="-569913">
              <a:buFontTx/>
              <a:buNone/>
            </a:pPr>
            <a:r>
              <a:rPr lang="en-US" altLang="zh-CN" sz="2800">
                <a:solidFill>
                  <a:schemeClr val="tx1"/>
                </a:solidFill>
                <a:ea typeface="宋体" panose="02010600030101010101" pitchFamily="2" charset="-122"/>
              </a:rPr>
              <a:t>Add associations to the class diagram.</a:t>
            </a:r>
          </a:p>
          <a:p>
            <a:pPr marL="569913" indent="-569913">
              <a:buFontTx/>
              <a:buNone/>
            </a:pPr>
            <a:endParaRPr lang="en-US" altLang="zh-CN" sz="2800">
              <a:ea typeface="宋体" panose="02010600030101010101" pitchFamily="2" charset="-122"/>
            </a:endParaRPr>
          </a:p>
          <a:p>
            <a:pPr marL="569913" indent="-569913">
              <a:buFontTx/>
              <a:buNone/>
            </a:pPr>
            <a:endParaRPr lang="zh-CN" altLang="en-US" sz="2800">
              <a:solidFill>
                <a:schemeClr val="tx1"/>
              </a:solidFill>
              <a:ea typeface="宋体" panose="02010600030101010101" pitchFamily="2" charset="-122"/>
            </a:endParaRPr>
          </a:p>
        </p:txBody>
      </p:sp>
      <p:pic>
        <p:nvPicPr>
          <p:cNvPr id="527364" name="Picture 4" descr="FIG9-13"/>
          <p:cNvPicPr>
            <a:picLocks noChangeAspect="1" noChangeArrowheads="1"/>
          </p:cNvPicPr>
          <p:nvPr/>
        </p:nvPicPr>
        <p:blipFill>
          <a:blip r:embed="rId3" cstate="print">
            <a:extLst>
              <a:ext uri="{28A0092B-C50C-407E-A947-70E740481C1C}">
                <a14:useLocalDpi xmlns:a14="http://schemas.microsoft.com/office/drawing/2010/main" val="0"/>
              </a:ext>
            </a:extLst>
          </a:blip>
          <a:srcRect l="12428" t="6549" r="12428" b="3395"/>
          <a:stretch>
            <a:fillRect/>
          </a:stretch>
        </p:blipFill>
        <p:spPr bwMode="auto">
          <a:xfrm>
            <a:off x="3429000" y="2209800"/>
            <a:ext cx="3346450" cy="43434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9410" name="Rectangle 2"/>
          <p:cNvSpPr>
            <a:spLocks noGrp="1" noChangeArrowheads="1"/>
          </p:cNvSpPr>
          <p:nvPr>
            <p:ph type="title"/>
          </p:nvPr>
        </p:nvSpPr>
        <p:spPr/>
        <p:txBody>
          <a:bodyPr/>
          <a:lstStyle/>
          <a:p>
            <a:r>
              <a:rPr lang="en-US" altLang="zh-CN" sz="3200">
                <a:ea typeface="宋体" panose="02010600030101010101" pitchFamily="2" charset="-122"/>
              </a:rPr>
              <a:t>Step 2.4 of Object-Oriented </a:t>
            </a:r>
            <a:br>
              <a:rPr lang="en-US" altLang="zh-CN" sz="3200">
                <a:ea typeface="宋体" panose="02010600030101010101" pitchFamily="2" charset="-122"/>
              </a:rPr>
            </a:br>
            <a:r>
              <a:rPr lang="en-US" altLang="zh-CN" sz="3200">
                <a:ea typeface="宋体" panose="02010600030101010101" pitchFamily="2" charset="-122"/>
              </a:rPr>
              <a:t>Program Design</a:t>
            </a:r>
          </a:p>
        </p:txBody>
      </p:sp>
      <p:sp>
        <p:nvSpPr>
          <p:cNvPr id="529411" name="Rectangle 3"/>
          <p:cNvSpPr>
            <a:spLocks noGrp="1" noChangeArrowheads="1"/>
          </p:cNvSpPr>
          <p:nvPr>
            <p:ph type="body" idx="1"/>
          </p:nvPr>
        </p:nvSpPr>
        <p:spPr>
          <a:xfrm>
            <a:off x="1295400" y="1524000"/>
            <a:ext cx="7467600" cy="4800600"/>
          </a:xfrm>
        </p:spPr>
        <p:txBody>
          <a:bodyPr/>
          <a:lstStyle/>
          <a:p>
            <a:pPr marL="230188" indent="-230188">
              <a:buFontTx/>
              <a:buNone/>
            </a:pPr>
            <a:r>
              <a:rPr lang="en-US" altLang="zh-CN" sz="2800">
                <a:solidFill>
                  <a:schemeClr val="tx1"/>
                </a:solidFill>
                <a:ea typeface="宋体" panose="02010600030101010101" pitchFamily="2" charset="-122"/>
              </a:rPr>
              <a:t>Create a final class  diagram  with </a:t>
            </a:r>
            <a:br>
              <a:rPr lang="en-US" altLang="zh-CN" sz="2800">
                <a:solidFill>
                  <a:schemeClr val="tx1"/>
                </a:solidFill>
                <a:ea typeface="宋体" panose="02010600030101010101" pitchFamily="2" charset="-122"/>
              </a:rPr>
            </a:br>
            <a:r>
              <a:rPr lang="en-US" altLang="zh-CN" sz="2800">
                <a:solidFill>
                  <a:schemeClr val="tx1"/>
                </a:solidFill>
                <a:ea typeface="宋体" panose="02010600030101010101" pitchFamily="2" charset="-122"/>
              </a:rPr>
              <a:t>qualified  associations.</a:t>
            </a:r>
          </a:p>
          <a:p>
            <a:pPr marL="230188" indent="-230188">
              <a:buFontTx/>
              <a:buNone/>
            </a:pPr>
            <a:r>
              <a:rPr lang="zh-CN" altLang="en-US" sz="2800">
                <a:solidFill>
                  <a:schemeClr val="tx1"/>
                </a:solidFill>
                <a:ea typeface="宋体" panose="02010600030101010101" pitchFamily="2" charset="-122"/>
              </a:rPr>
              <a:t>将</a:t>
            </a:r>
            <a:r>
              <a:rPr lang="en-US" altLang="zh-CN" sz="2800">
                <a:solidFill>
                  <a:schemeClr val="tx1"/>
                </a:solidFill>
                <a:ea typeface="宋体" panose="02010600030101010101" pitchFamily="2" charset="-122"/>
              </a:rPr>
              <a:t>1:*   --&gt;  1:1</a:t>
            </a:r>
          </a:p>
          <a:p>
            <a:pPr marL="230188" indent="-230188">
              <a:buFontTx/>
              <a:buNone/>
            </a:pPr>
            <a:endParaRPr lang="en-US" altLang="zh-CN" sz="2800">
              <a:solidFill>
                <a:schemeClr val="tx1"/>
              </a:solidFill>
              <a:ea typeface="宋体" panose="02010600030101010101" pitchFamily="2" charset="-122"/>
            </a:endParaRPr>
          </a:p>
          <a:p>
            <a:pPr marL="230188" indent="-230188">
              <a:buFontTx/>
              <a:buNone/>
            </a:pPr>
            <a:endParaRPr lang="en-US" altLang="zh-CN" sz="2800">
              <a:ea typeface="宋体" panose="02010600030101010101" pitchFamily="2" charset="-122"/>
            </a:endParaRPr>
          </a:p>
          <a:p>
            <a:pPr marL="230188" indent="-230188">
              <a:buFontTx/>
              <a:buNone/>
            </a:pPr>
            <a:endParaRPr lang="zh-CN" altLang="en-US" sz="2800">
              <a:solidFill>
                <a:schemeClr val="tx1"/>
              </a:solidFill>
              <a:ea typeface="宋体" panose="02010600030101010101" pitchFamily="2" charset="-122"/>
            </a:endParaRPr>
          </a:p>
        </p:txBody>
      </p:sp>
    </p:spTree>
  </p:cSld>
  <p:clrMapOvr>
    <a:masterClrMapping/>
  </p:clrMapOvr>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1458" name="Rectangle 2"/>
          <p:cNvSpPr>
            <a:spLocks noGrp="1" noChangeArrowheads="1"/>
          </p:cNvSpPr>
          <p:nvPr>
            <p:ph type="title"/>
          </p:nvPr>
        </p:nvSpPr>
        <p:spPr/>
        <p:txBody>
          <a:bodyPr/>
          <a:lstStyle/>
          <a:p>
            <a:r>
              <a:rPr lang="en-US" altLang="zh-CN" sz="3200">
                <a:ea typeface="宋体" panose="02010600030101010101" pitchFamily="2" charset="-122"/>
              </a:rPr>
              <a:t>Step 2.4 of Object-Oriented </a:t>
            </a:r>
            <a:br>
              <a:rPr lang="en-US" altLang="zh-CN" sz="3200">
                <a:ea typeface="宋体" panose="02010600030101010101" pitchFamily="2" charset="-122"/>
              </a:rPr>
            </a:br>
            <a:r>
              <a:rPr lang="en-US" altLang="zh-CN" sz="3200">
                <a:ea typeface="宋体" panose="02010600030101010101" pitchFamily="2" charset="-122"/>
              </a:rPr>
              <a:t>Program Design</a:t>
            </a:r>
          </a:p>
        </p:txBody>
      </p:sp>
      <p:sp>
        <p:nvSpPr>
          <p:cNvPr id="531459" name="Rectangle 3"/>
          <p:cNvSpPr>
            <a:spLocks noGrp="1" noChangeArrowheads="1"/>
          </p:cNvSpPr>
          <p:nvPr>
            <p:ph type="body" idx="1"/>
          </p:nvPr>
        </p:nvSpPr>
        <p:spPr>
          <a:xfrm>
            <a:off x="1600200" y="1524000"/>
            <a:ext cx="7467600" cy="4800600"/>
          </a:xfrm>
        </p:spPr>
        <p:txBody>
          <a:bodyPr/>
          <a:lstStyle/>
          <a:p>
            <a:pPr marL="230188" indent="-230188">
              <a:buFontTx/>
              <a:buNone/>
            </a:pPr>
            <a:r>
              <a:rPr lang="en-US" altLang="zh-CN" sz="2800">
                <a:solidFill>
                  <a:schemeClr val="tx1"/>
                </a:solidFill>
                <a:ea typeface="宋体" panose="02010600030101010101" pitchFamily="2" charset="-122"/>
              </a:rPr>
              <a:t>Create a </a:t>
            </a:r>
            <a:br>
              <a:rPr lang="en-US" altLang="zh-CN" sz="2800">
                <a:solidFill>
                  <a:schemeClr val="tx1"/>
                </a:solidFill>
                <a:ea typeface="宋体" panose="02010600030101010101" pitchFamily="2" charset="-122"/>
              </a:rPr>
            </a:br>
            <a:r>
              <a:rPr lang="en-US" altLang="zh-CN" sz="2800">
                <a:solidFill>
                  <a:schemeClr val="tx1"/>
                </a:solidFill>
                <a:ea typeface="宋体" panose="02010600030101010101" pitchFamily="2" charset="-122"/>
              </a:rPr>
              <a:t>final class</a:t>
            </a:r>
            <a:br>
              <a:rPr lang="en-US" altLang="zh-CN" sz="2800">
                <a:solidFill>
                  <a:schemeClr val="tx1"/>
                </a:solidFill>
                <a:ea typeface="宋体" panose="02010600030101010101" pitchFamily="2" charset="-122"/>
              </a:rPr>
            </a:br>
            <a:r>
              <a:rPr lang="en-US" altLang="zh-CN" sz="2800">
                <a:solidFill>
                  <a:schemeClr val="tx1"/>
                </a:solidFill>
                <a:ea typeface="宋体" panose="02010600030101010101" pitchFamily="2" charset="-122"/>
              </a:rPr>
              <a:t>diagram </a:t>
            </a:r>
            <a:br>
              <a:rPr lang="en-US" altLang="zh-CN" sz="2800">
                <a:solidFill>
                  <a:schemeClr val="tx1"/>
                </a:solidFill>
                <a:ea typeface="宋体" panose="02010600030101010101" pitchFamily="2" charset="-122"/>
              </a:rPr>
            </a:br>
            <a:r>
              <a:rPr lang="en-US" altLang="zh-CN" sz="2800">
                <a:solidFill>
                  <a:schemeClr val="tx1"/>
                </a:solidFill>
                <a:ea typeface="宋体" panose="02010600030101010101" pitchFamily="2" charset="-122"/>
              </a:rPr>
              <a:t>with </a:t>
            </a:r>
            <a:br>
              <a:rPr lang="en-US" altLang="zh-CN" sz="2800">
                <a:solidFill>
                  <a:schemeClr val="tx1"/>
                </a:solidFill>
                <a:ea typeface="宋体" panose="02010600030101010101" pitchFamily="2" charset="-122"/>
              </a:rPr>
            </a:br>
            <a:r>
              <a:rPr lang="en-US" altLang="zh-CN" sz="2800">
                <a:solidFill>
                  <a:schemeClr val="tx1"/>
                </a:solidFill>
                <a:ea typeface="宋体" panose="02010600030101010101" pitchFamily="2" charset="-122"/>
              </a:rPr>
              <a:t>qualified</a:t>
            </a:r>
            <a:br>
              <a:rPr lang="en-US" altLang="zh-CN" sz="2800">
                <a:solidFill>
                  <a:schemeClr val="tx1"/>
                </a:solidFill>
                <a:ea typeface="宋体" panose="02010600030101010101" pitchFamily="2" charset="-122"/>
              </a:rPr>
            </a:br>
            <a:r>
              <a:rPr lang="en-US" altLang="zh-CN" sz="2800">
                <a:solidFill>
                  <a:schemeClr val="tx1"/>
                </a:solidFill>
                <a:ea typeface="宋体" panose="02010600030101010101" pitchFamily="2" charset="-122"/>
              </a:rPr>
              <a:t>associations.</a:t>
            </a:r>
          </a:p>
          <a:p>
            <a:pPr marL="230188" indent="-230188">
              <a:buFontTx/>
              <a:buNone/>
            </a:pPr>
            <a:endParaRPr lang="en-US" altLang="zh-CN" sz="2800">
              <a:ea typeface="宋体" panose="02010600030101010101" pitchFamily="2" charset="-122"/>
            </a:endParaRPr>
          </a:p>
          <a:p>
            <a:pPr marL="230188" indent="-230188">
              <a:buFontTx/>
              <a:buNone/>
            </a:pPr>
            <a:endParaRPr lang="zh-CN" altLang="en-US" sz="2800">
              <a:solidFill>
                <a:schemeClr val="tx1"/>
              </a:solidFill>
              <a:ea typeface="宋体" panose="02010600030101010101" pitchFamily="2" charset="-122"/>
            </a:endParaRPr>
          </a:p>
        </p:txBody>
      </p:sp>
      <p:pic>
        <p:nvPicPr>
          <p:cNvPr id="531460" name="Picture 4" descr="FIG9-15"/>
          <p:cNvPicPr>
            <a:picLocks noChangeAspect="1" noChangeArrowheads="1"/>
          </p:cNvPicPr>
          <p:nvPr/>
        </p:nvPicPr>
        <p:blipFill>
          <a:blip r:embed="rId3" cstate="print">
            <a:extLst>
              <a:ext uri="{28A0092B-C50C-407E-A947-70E740481C1C}">
                <a14:useLocalDpi xmlns:a14="http://schemas.microsoft.com/office/drawing/2010/main" val="0"/>
              </a:ext>
            </a:extLst>
          </a:blip>
          <a:srcRect l="12477" t="6413" r="13977" b="4449"/>
          <a:stretch>
            <a:fillRect/>
          </a:stretch>
        </p:blipFill>
        <p:spPr bwMode="auto">
          <a:xfrm>
            <a:off x="4572000" y="1676400"/>
            <a:ext cx="3384550" cy="48006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3986" name="Rectangle 2"/>
          <p:cNvSpPr>
            <a:spLocks noGrp="1" noChangeArrowheads="1"/>
          </p:cNvSpPr>
          <p:nvPr>
            <p:ph type="title"/>
          </p:nvPr>
        </p:nvSpPr>
        <p:spPr/>
        <p:txBody>
          <a:bodyPr/>
          <a:lstStyle/>
          <a:p>
            <a:r>
              <a:rPr lang="en-US" altLang="zh-CN">
                <a:ea typeface="宋体" panose="02010600030101010101" pitchFamily="2" charset="-122"/>
              </a:rPr>
              <a:t>Specifying Attributes </a:t>
            </a:r>
            <a:br>
              <a:rPr lang="en-US" altLang="zh-CN">
                <a:ea typeface="宋体" panose="02010600030101010101" pitchFamily="2" charset="-122"/>
              </a:rPr>
            </a:br>
            <a:r>
              <a:rPr lang="en-US" altLang="zh-CN">
                <a:ea typeface="宋体" panose="02010600030101010101" pitchFamily="2" charset="-122"/>
              </a:rPr>
              <a:t>in the UML</a:t>
            </a:r>
          </a:p>
        </p:txBody>
      </p:sp>
      <p:sp>
        <p:nvSpPr>
          <p:cNvPr id="553987" name="Rectangle 3"/>
          <p:cNvSpPr>
            <a:spLocks noGrp="1" noChangeArrowheads="1"/>
          </p:cNvSpPr>
          <p:nvPr>
            <p:ph type="body" idx="1"/>
          </p:nvPr>
        </p:nvSpPr>
        <p:spPr>
          <a:xfrm>
            <a:off x="1676400" y="1676400"/>
            <a:ext cx="7391400" cy="4525963"/>
          </a:xfrm>
        </p:spPr>
        <p:txBody>
          <a:bodyPr/>
          <a:lstStyle/>
          <a:p>
            <a:pPr marL="571500" indent="-571500">
              <a:spcAft>
                <a:spcPct val="50000"/>
              </a:spcAft>
              <a:buFontTx/>
              <a:buNone/>
            </a:pPr>
            <a:r>
              <a:rPr lang="en-US" altLang="zh-CN" sz="2800">
                <a:solidFill>
                  <a:schemeClr val="tx1"/>
                </a:solidFill>
                <a:ea typeface="宋体" panose="02010600030101010101" pitchFamily="2" charset="-122"/>
              </a:rPr>
              <a:t>Attributes are described as:</a:t>
            </a:r>
          </a:p>
          <a:p>
            <a:pPr marL="571500" indent="-571500">
              <a:spcAft>
                <a:spcPct val="50000"/>
              </a:spcAft>
              <a:buFontTx/>
              <a:buNone/>
            </a:pPr>
            <a:r>
              <a:rPr lang="en-US" altLang="zh-CN" sz="2800">
                <a:solidFill>
                  <a:schemeClr val="tx1"/>
                </a:solidFill>
                <a:ea typeface="宋体" panose="02010600030101010101" pitchFamily="2" charset="-122"/>
              </a:rPr>
              <a:t>		</a:t>
            </a:r>
            <a:r>
              <a:rPr lang="en-US" altLang="zh-CN" sz="2800">
                <a:ea typeface="宋体" panose="02010600030101010101" pitchFamily="2" charset="-122"/>
              </a:rPr>
              <a:t>- name : data type</a:t>
            </a:r>
          </a:p>
          <a:p>
            <a:pPr marL="571500" indent="-571500">
              <a:spcAft>
                <a:spcPct val="25000"/>
              </a:spcAft>
              <a:buFontTx/>
              <a:buNone/>
            </a:pPr>
            <a:r>
              <a:rPr lang="en-US" altLang="zh-CN" sz="2800">
                <a:solidFill>
                  <a:schemeClr val="tx1"/>
                </a:solidFill>
                <a:ea typeface="宋体" panose="02010600030101010101" pitchFamily="2" charset="-122"/>
              </a:rPr>
              <a:t>Where the first symbol represents the attribute’s </a:t>
            </a:r>
            <a:r>
              <a:rPr lang="en-US" altLang="zh-CN" sz="2800">
                <a:ea typeface="宋体" panose="02010600030101010101" pitchFamily="2" charset="-122"/>
              </a:rPr>
              <a:t>visibility</a:t>
            </a:r>
            <a:r>
              <a:rPr lang="en-US" altLang="zh-CN" sz="2800">
                <a:solidFill>
                  <a:schemeClr val="tx1"/>
                </a:solidFill>
                <a:ea typeface="宋体" panose="02010600030101010101" pitchFamily="2" charset="-122"/>
              </a:rPr>
              <a:t>:</a:t>
            </a:r>
          </a:p>
          <a:p>
            <a:pPr marL="571500" indent="-571500">
              <a:lnSpc>
                <a:spcPct val="90000"/>
              </a:lnSpc>
              <a:spcAft>
                <a:spcPct val="25000"/>
              </a:spcAft>
              <a:buFontTx/>
              <a:buNone/>
            </a:pPr>
            <a:r>
              <a:rPr lang="en-US" altLang="zh-CN" sz="2800">
                <a:solidFill>
                  <a:schemeClr val="tx1"/>
                </a:solidFill>
                <a:ea typeface="宋体" panose="02010600030101010101" pitchFamily="2" charset="-122"/>
              </a:rPr>
              <a:t>	-  for </a:t>
            </a:r>
            <a:r>
              <a:rPr lang="en-US" altLang="zh-CN" sz="2800">
                <a:ea typeface="宋体" panose="02010600030101010101" pitchFamily="2" charset="-122"/>
              </a:rPr>
              <a:t>private</a:t>
            </a:r>
          </a:p>
          <a:p>
            <a:pPr marL="571500" indent="-571500">
              <a:lnSpc>
                <a:spcPct val="90000"/>
              </a:lnSpc>
              <a:spcAft>
                <a:spcPct val="25000"/>
              </a:spcAft>
              <a:buFontTx/>
              <a:buNone/>
            </a:pPr>
            <a:r>
              <a:rPr lang="en-US" altLang="zh-CN" sz="2800">
                <a:solidFill>
                  <a:schemeClr val="tx1"/>
                </a:solidFill>
                <a:ea typeface="宋体" panose="02010600030101010101" pitchFamily="2" charset="-122"/>
              </a:rPr>
              <a:t>	+ for </a:t>
            </a:r>
            <a:r>
              <a:rPr lang="en-US" altLang="zh-CN" sz="2800">
                <a:ea typeface="宋体" panose="02010600030101010101" pitchFamily="2" charset="-122"/>
              </a:rPr>
              <a:t>public</a:t>
            </a:r>
          </a:p>
          <a:p>
            <a:pPr marL="571500" indent="-571500">
              <a:spcAft>
                <a:spcPct val="50000"/>
              </a:spcAft>
              <a:buFontTx/>
              <a:buNone/>
            </a:pPr>
            <a:r>
              <a:rPr lang="en-US" altLang="zh-CN" sz="2800">
                <a:solidFill>
                  <a:schemeClr val="tx1"/>
                </a:solidFill>
                <a:ea typeface="宋体" panose="02010600030101010101" pitchFamily="2" charset="-122"/>
              </a:rPr>
              <a:t>	# for </a:t>
            </a:r>
            <a:r>
              <a:rPr lang="en-US" altLang="zh-CN" sz="2800">
                <a:ea typeface="宋体" panose="02010600030101010101" pitchFamily="2" charset="-122"/>
              </a:rPr>
              <a:t>protected</a:t>
            </a:r>
            <a:endParaRPr lang="en-US" altLang="zh-CN" sz="2400">
              <a:ea typeface="宋体" panose="02010600030101010101" pitchFamily="2" charset="-122"/>
            </a:endParaRPr>
          </a:p>
        </p:txBody>
      </p:sp>
    </p:spTree>
  </p:cSld>
  <p:clrMapOvr>
    <a:masterClrMapping/>
  </p:clrMapOvr>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6034" name="Rectangle 2"/>
          <p:cNvSpPr>
            <a:spLocks noGrp="1" noChangeArrowheads="1"/>
          </p:cNvSpPr>
          <p:nvPr>
            <p:ph type="title"/>
          </p:nvPr>
        </p:nvSpPr>
        <p:spPr/>
        <p:txBody>
          <a:bodyPr/>
          <a:lstStyle/>
          <a:p>
            <a:r>
              <a:rPr lang="en-US" altLang="zh-CN">
                <a:ea typeface="宋体" panose="02010600030101010101" pitchFamily="2" charset="-122"/>
              </a:rPr>
              <a:t>Specifying Operations </a:t>
            </a:r>
            <a:br>
              <a:rPr lang="en-US" altLang="zh-CN">
                <a:ea typeface="宋体" panose="02010600030101010101" pitchFamily="2" charset="-122"/>
              </a:rPr>
            </a:br>
            <a:r>
              <a:rPr lang="en-US" altLang="zh-CN">
                <a:ea typeface="宋体" panose="02010600030101010101" pitchFamily="2" charset="-122"/>
              </a:rPr>
              <a:t>in the UML</a:t>
            </a:r>
          </a:p>
        </p:txBody>
      </p:sp>
      <p:sp>
        <p:nvSpPr>
          <p:cNvPr id="556035" name="Rectangle 3"/>
          <p:cNvSpPr>
            <a:spLocks noGrp="1" noChangeArrowheads="1"/>
          </p:cNvSpPr>
          <p:nvPr>
            <p:ph type="body" idx="1"/>
          </p:nvPr>
        </p:nvSpPr>
        <p:spPr>
          <a:xfrm>
            <a:off x="1295400" y="2103438"/>
            <a:ext cx="7391400" cy="4525962"/>
          </a:xfrm>
        </p:spPr>
        <p:txBody>
          <a:bodyPr/>
          <a:lstStyle/>
          <a:p>
            <a:pPr marL="571500" indent="-571500">
              <a:spcAft>
                <a:spcPct val="60000"/>
              </a:spcAft>
              <a:buFontTx/>
              <a:buNone/>
            </a:pPr>
            <a:r>
              <a:rPr lang="en-US" altLang="zh-CN" sz="2800">
                <a:solidFill>
                  <a:schemeClr val="tx1"/>
                </a:solidFill>
                <a:ea typeface="宋体" panose="02010600030101010101" pitchFamily="2" charset="-122"/>
              </a:rPr>
              <a:t>Operations are described in the sequence operation visibility, operation name, parameter list, and type returned by the operation: </a:t>
            </a:r>
          </a:p>
          <a:p>
            <a:pPr marL="571500" indent="-571500">
              <a:spcAft>
                <a:spcPct val="50000"/>
              </a:spcAft>
              <a:buFontTx/>
              <a:buNone/>
            </a:pPr>
            <a:r>
              <a:rPr lang="en-US" altLang="zh-CN" sz="2000">
                <a:ea typeface="宋体" panose="02010600030101010101" pitchFamily="2" charset="-122"/>
              </a:rPr>
              <a:t>+ operation name </a:t>
            </a:r>
            <a:r>
              <a:rPr lang="en-US" altLang="zh-CN" sz="2000">
                <a:solidFill>
                  <a:schemeClr val="tx1"/>
                </a:solidFill>
                <a:ea typeface="宋体" panose="02010600030101010101" pitchFamily="2" charset="-122"/>
              </a:rPr>
              <a:t>( in</a:t>
            </a:r>
            <a:r>
              <a:rPr lang="en-US" altLang="zh-CN" sz="2000">
                <a:ea typeface="宋体" panose="02010600030101010101" pitchFamily="2" charset="-122"/>
              </a:rPr>
              <a:t> parameter name : parameter type … ,</a:t>
            </a:r>
            <a:br>
              <a:rPr lang="en-US" altLang="zh-CN" sz="2000">
                <a:ea typeface="宋体" panose="02010600030101010101" pitchFamily="2" charset="-122"/>
              </a:rPr>
            </a:br>
            <a:r>
              <a:rPr lang="en-US" altLang="zh-CN" sz="2000">
                <a:solidFill>
                  <a:schemeClr val="tx1"/>
                </a:solidFill>
                <a:ea typeface="宋体" panose="02010600030101010101" pitchFamily="2" charset="-122"/>
              </a:rPr>
              <a:t>out</a:t>
            </a:r>
            <a:r>
              <a:rPr lang="en-US" altLang="zh-CN" sz="2000">
                <a:ea typeface="宋体" panose="02010600030101010101" pitchFamily="2" charset="-122"/>
              </a:rPr>
              <a:t> parameter name : parameter type … , </a:t>
            </a:r>
            <a:br>
              <a:rPr lang="en-US" altLang="zh-CN" sz="2000">
                <a:ea typeface="宋体" panose="02010600030101010101" pitchFamily="2" charset="-122"/>
              </a:rPr>
            </a:br>
            <a:r>
              <a:rPr lang="en-US" altLang="zh-CN" sz="2000">
                <a:solidFill>
                  <a:schemeClr val="tx1"/>
                </a:solidFill>
                <a:ea typeface="宋体" panose="02010600030101010101" pitchFamily="2" charset="-122"/>
              </a:rPr>
              <a:t>inout</a:t>
            </a:r>
            <a:r>
              <a:rPr lang="en-US" altLang="zh-CN" sz="2000">
                <a:ea typeface="宋体" panose="02010600030101010101" pitchFamily="2" charset="-122"/>
              </a:rPr>
              <a:t> parameter name : parameter type , </a:t>
            </a:r>
            <a:r>
              <a:rPr lang="en-US" altLang="zh-CN" sz="2000">
                <a:solidFill>
                  <a:schemeClr val="tx1"/>
                </a:solidFill>
                <a:ea typeface="宋体" panose="02010600030101010101" pitchFamily="2" charset="-122"/>
              </a:rPr>
              <a:t>)</a:t>
            </a:r>
            <a:r>
              <a:rPr lang="en-US" altLang="zh-CN" sz="2000">
                <a:ea typeface="宋体" panose="02010600030101010101" pitchFamily="2" charset="-122"/>
              </a:rPr>
              <a:t> : return type</a:t>
            </a:r>
          </a:p>
          <a:p>
            <a:pPr marL="571500" indent="-571500">
              <a:lnSpc>
                <a:spcPct val="90000"/>
              </a:lnSpc>
              <a:spcAft>
                <a:spcPct val="25000"/>
              </a:spcAft>
              <a:buFontTx/>
              <a:buNone/>
            </a:pPr>
            <a:r>
              <a:rPr lang="en-US" altLang="zh-CN" sz="2800">
                <a:solidFill>
                  <a:schemeClr val="tx1"/>
                </a:solidFill>
                <a:ea typeface="宋体" panose="02010600030101010101" pitchFamily="2" charset="-122"/>
              </a:rPr>
              <a:t>	</a:t>
            </a:r>
            <a:endParaRPr lang="en-US" altLang="zh-CN" sz="2800">
              <a:solidFill>
                <a:schemeClr val="tx1"/>
              </a:solidFill>
              <a:ea typeface="宋体" panose="02010600030101010101" pitchFamily="2" charset="-122"/>
              <a:cs typeface="Arial" panose="020B0604020202020204" pitchFamily="34" charset="0"/>
            </a:endParaRPr>
          </a:p>
        </p:txBody>
      </p:sp>
    </p:spTree>
  </p:cSld>
  <p:clrMapOvr>
    <a:masterClrMapping/>
  </p:clrMapOvr>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8082" name="Rectangle 2"/>
          <p:cNvSpPr>
            <a:spLocks noGrp="1" noChangeArrowheads="1"/>
          </p:cNvSpPr>
          <p:nvPr>
            <p:ph type="title"/>
          </p:nvPr>
        </p:nvSpPr>
        <p:spPr>
          <a:xfrm>
            <a:off x="1295400" y="152400"/>
            <a:ext cx="7391400" cy="1020763"/>
          </a:xfrm>
        </p:spPr>
        <p:txBody>
          <a:bodyPr/>
          <a:lstStyle/>
          <a:p>
            <a:r>
              <a:rPr lang="en-US" altLang="zh-CN">
                <a:ea typeface="宋体" panose="02010600030101010101" pitchFamily="2" charset="-122"/>
              </a:rPr>
              <a:t>Example of </a:t>
            </a:r>
            <a:br>
              <a:rPr lang="en-US" altLang="zh-CN">
                <a:ea typeface="宋体" panose="02010600030101010101" pitchFamily="2" charset="-122"/>
              </a:rPr>
            </a:br>
            <a:r>
              <a:rPr lang="en-US" altLang="zh-CN">
                <a:ea typeface="宋体" panose="02010600030101010101" pitchFamily="2" charset="-122"/>
              </a:rPr>
              <a:t>Specifying an Operation</a:t>
            </a:r>
          </a:p>
        </p:txBody>
      </p:sp>
      <p:sp>
        <p:nvSpPr>
          <p:cNvPr id="558083" name="Rectangle 3"/>
          <p:cNvSpPr>
            <a:spLocks noGrp="1" noChangeArrowheads="1"/>
          </p:cNvSpPr>
          <p:nvPr>
            <p:ph type="body" idx="1"/>
          </p:nvPr>
        </p:nvSpPr>
        <p:spPr>
          <a:xfrm>
            <a:off x="1295400" y="2103438"/>
            <a:ext cx="7391400" cy="4525962"/>
          </a:xfrm>
        </p:spPr>
        <p:txBody>
          <a:bodyPr/>
          <a:lstStyle/>
          <a:p>
            <a:pPr marL="571500" indent="-571500">
              <a:spcAft>
                <a:spcPct val="50000"/>
              </a:spcAft>
              <a:buFontTx/>
              <a:buNone/>
            </a:pPr>
            <a:r>
              <a:rPr lang="en-US" altLang="zh-CN">
                <a:solidFill>
                  <a:schemeClr val="bg1"/>
                </a:solidFill>
                <a:ea typeface="宋体" panose="02010600030101010101" pitchFamily="2" charset="-122"/>
              </a:rPr>
              <a:t>.</a:t>
            </a:r>
            <a:r>
              <a:rPr lang="en-US" altLang="zh-CN">
                <a:solidFill>
                  <a:schemeClr val="tx1"/>
                </a:solidFill>
                <a:ea typeface="宋体" panose="02010600030101010101" pitchFamily="2" charset="-122"/>
              </a:rPr>
              <a:t> 	</a:t>
            </a:r>
            <a:endParaRPr lang="en-US" altLang="zh-CN">
              <a:solidFill>
                <a:schemeClr val="tx1"/>
              </a:solidFill>
              <a:ea typeface="宋体" panose="02010600030101010101" pitchFamily="2" charset="-122"/>
              <a:cs typeface="Arial" panose="020B0604020202020204" pitchFamily="34" charset="0"/>
            </a:endParaRPr>
          </a:p>
        </p:txBody>
      </p:sp>
      <p:pic>
        <p:nvPicPr>
          <p:cNvPr id="558084" name="Picture 4" descr="FIG9-23"/>
          <p:cNvPicPr>
            <a:picLocks noChangeAspect="1" noChangeArrowheads="1"/>
          </p:cNvPicPr>
          <p:nvPr/>
        </p:nvPicPr>
        <p:blipFill>
          <a:blip r:embed="rId3">
            <a:extLst>
              <a:ext uri="{28A0092B-C50C-407E-A947-70E740481C1C}">
                <a14:useLocalDpi xmlns:a14="http://schemas.microsoft.com/office/drawing/2010/main" val="0"/>
              </a:ext>
            </a:extLst>
          </a:blip>
          <a:srcRect l="25426" t="19830" r="4253" b="9428"/>
          <a:stretch>
            <a:fillRect/>
          </a:stretch>
        </p:blipFill>
        <p:spPr bwMode="auto">
          <a:xfrm>
            <a:off x="1447800" y="2438400"/>
            <a:ext cx="7315200" cy="36576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0130" name="Rectangle 2"/>
          <p:cNvSpPr>
            <a:spLocks noGrp="1" noChangeArrowheads="1"/>
          </p:cNvSpPr>
          <p:nvPr>
            <p:ph type="title"/>
          </p:nvPr>
        </p:nvSpPr>
        <p:spPr>
          <a:xfrm>
            <a:off x="1295400" y="152400"/>
            <a:ext cx="7391400" cy="1020763"/>
          </a:xfrm>
        </p:spPr>
        <p:txBody>
          <a:bodyPr/>
          <a:lstStyle/>
          <a:p>
            <a:r>
              <a:rPr lang="en-US" altLang="zh-CN">
                <a:ea typeface="宋体" panose="02010600030101010101" pitchFamily="2" charset="-122"/>
              </a:rPr>
              <a:t>Example of </a:t>
            </a:r>
            <a:br>
              <a:rPr lang="en-US" altLang="zh-CN">
                <a:ea typeface="宋体" panose="02010600030101010101" pitchFamily="2" charset="-122"/>
              </a:rPr>
            </a:br>
            <a:r>
              <a:rPr lang="en-US" altLang="zh-CN">
                <a:ea typeface="宋体" panose="02010600030101010101" pitchFamily="2" charset="-122"/>
              </a:rPr>
              <a:t>Specifying an Operation </a:t>
            </a:r>
            <a:r>
              <a:rPr lang="en-US" altLang="zh-CN" sz="1600">
                <a:ea typeface="宋体" panose="02010600030101010101" pitchFamily="2" charset="-122"/>
              </a:rPr>
              <a:t>(continued)</a:t>
            </a:r>
          </a:p>
        </p:txBody>
      </p:sp>
      <p:sp>
        <p:nvSpPr>
          <p:cNvPr id="560131" name="Rectangle 3"/>
          <p:cNvSpPr>
            <a:spLocks noGrp="1" noChangeArrowheads="1"/>
          </p:cNvSpPr>
          <p:nvPr>
            <p:ph type="body" idx="1"/>
          </p:nvPr>
        </p:nvSpPr>
        <p:spPr>
          <a:xfrm>
            <a:off x="1295400" y="2103438"/>
            <a:ext cx="7391400" cy="4525962"/>
          </a:xfrm>
        </p:spPr>
        <p:txBody>
          <a:bodyPr/>
          <a:lstStyle/>
          <a:p>
            <a:pPr marL="571500" indent="-571500">
              <a:spcAft>
                <a:spcPct val="50000"/>
              </a:spcAft>
              <a:buFontTx/>
              <a:buNone/>
            </a:pPr>
            <a:r>
              <a:rPr lang="en-US" altLang="zh-CN">
                <a:solidFill>
                  <a:schemeClr val="bg1"/>
                </a:solidFill>
                <a:ea typeface="宋体" panose="02010600030101010101" pitchFamily="2" charset="-122"/>
              </a:rPr>
              <a:t>.</a:t>
            </a:r>
            <a:r>
              <a:rPr lang="en-US" altLang="zh-CN">
                <a:solidFill>
                  <a:schemeClr val="tx1"/>
                </a:solidFill>
                <a:ea typeface="宋体" panose="02010600030101010101" pitchFamily="2" charset="-122"/>
              </a:rPr>
              <a:t> 	</a:t>
            </a:r>
            <a:endParaRPr lang="en-US" altLang="zh-CN">
              <a:solidFill>
                <a:schemeClr val="tx1"/>
              </a:solidFill>
              <a:ea typeface="宋体" panose="02010600030101010101" pitchFamily="2" charset="-122"/>
              <a:cs typeface="Arial" panose="020B0604020202020204" pitchFamily="34" charset="0"/>
            </a:endParaRPr>
          </a:p>
        </p:txBody>
      </p:sp>
      <p:pic>
        <p:nvPicPr>
          <p:cNvPr id="560132" name="Picture 4" descr="FIG9-25"/>
          <p:cNvPicPr>
            <a:picLocks noChangeAspect="1" noChangeArrowheads="1"/>
          </p:cNvPicPr>
          <p:nvPr/>
        </p:nvPicPr>
        <p:blipFill>
          <a:blip r:embed="rId3">
            <a:extLst>
              <a:ext uri="{28A0092B-C50C-407E-A947-70E740481C1C}">
                <a14:useLocalDpi xmlns:a14="http://schemas.microsoft.com/office/drawing/2010/main" val="0"/>
              </a:ext>
            </a:extLst>
          </a:blip>
          <a:srcRect l="25894" t="19942" r="4802" b="7332"/>
          <a:stretch>
            <a:fillRect/>
          </a:stretch>
        </p:blipFill>
        <p:spPr bwMode="auto">
          <a:xfrm>
            <a:off x="1447800" y="2286000"/>
            <a:ext cx="7239000" cy="36576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850" name="Rectangle 2"/>
          <p:cNvSpPr>
            <a:spLocks noGrp="1" noChangeArrowheads="1"/>
          </p:cNvSpPr>
          <p:nvPr>
            <p:ph type="title"/>
          </p:nvPr>
        </p:nvSpPr>
        <p:spPr/>
        <p:txBody>
          <a:bodyPr/>
          <a:lstStyle/>
          <a:p>
            <a:r>
              <a:rPr lang="en-US" altLang="zh-CN">
                <a:ea typeface="宋体" panose="02010600030101010101" pitchFamily="2" charset="-122"/>
              </a:rPr>
              <a:t>System Design in the</a:t>
            </a:r>
            <a:br>
              <a:rPr lang="en-US" altLang="zh-CN">
                <a:ea typeface="宋体" panose="02010600030101010101" pitchFamily="2" charset="-122"/>
              </a:rPr>
            </a:br>
            <a:r>
              <a:rPr lang="en-US" altLang="zh-CN">
                <a:ea typeface="宋体" panose="02010600030101010101" pitchFamily="2" charset="-122"/>
              </a:rPr>
              <a:t>Rational Unified Process</a:t>
            </a:r>
          </a:p>
        </p:txBody>
      </p:sp>
      <p:sp>
        <p:nvSpPr>
          <p:cNvPr id="334851" name="Rectangle 3"/>
          <p:cNvSpPr>
            <a:spLocks noGrp="1" noChangeArrowheads="1"/>
          </p:cNvSpPr>
          <p:nvPr>
            <p:ph type="body" idx="1"/>
          </p:nvPr>
        </p:nvSpPr>
        <p:spPr>
          <a:xfrm>
            <a:off x="1524000" y="1752600"/>
            <a:ext cx="7391400" cy="4525963"/>
          </a:xfrm>
        </p:spPr>
        <p:txBody>
          <a:bodyPr/>
          <a:lstStyle/>
          <a:p>
            <a:pPr marL="404813" indent="-404813">
              <a:buFontTx/>
              <a:buNone/>
            </a:pPr>
            <a:endParaRPr lang="zh-CN" altLang="en-US" sz="2800">
              <a:solidFill>
                <a:schemeClr val="tx1"/>
              </a:solidFill>
              <a:ea typeface="宋体" panose="02010600030101010101" pitchFamily="2" charset="-122"/>
            </a:endParaRPr>
          </a:p>
          <a:p>
            <a:pPr marL="404813" indent="-404813">
              <a:buFontTx/>
              <a:buNone/>
            </a:pPr>
            <a:endParaRPr lang="zh-CN" altLang="en-US" sz="2800">
              <a:solidFill>
                <a:schemeClr val="tx1"/>
              </a:solidFill>
              <a:ea typeface="宋体" panose="02010600030101010101" pitchFamily="2" charset="-122"/>
            </a:endParaRPr>
          </a:p>
          <a:p>
            <a:pPr marL="404813" indent="-404813"/>
            <a:endParaRPr lang="zh-CN" altLang="en-US" sz="2800">
              <a:solidFill>
                <a:schemeClr val="tx1"/>
              </a:solidFill>
              <a:ea typeface="宋体" panose="02010600030101010101" pitchFamily="2" charset="-122"/>
            </a:endParaRPr>
          </a:p>
          <a:p>
            <a:pPr marL="404813" indent="-404813">
              <a:buFontTx/>
              <a:buNone/>
            </a:pPr>
            <a:endParaRPr lang="zh-CN" altLang="en-US" sz="2800">
              <a:solidFill>
                <a:schemeClr val="tx1"/>
              </a:solidFill>
              <a:ea typeface="宋体" panose="02010600030101010101" pitchFamily="2" charset="-122"/>
            </a:endParaRPr>
          </a:p>
        </p:txBody>
      </p:sp>
      <p:pic>
        <p:nvPicPr>
          <p:cNvPr id="334852" name="Picture 4" descr="FIG2-1"/>
          <p:cNvPicPr>
            <a:picLocks noChangeAspect="1" noChangeArrowheads="1"/>
          </p:cNvPicPr>
          <p:nvPr/>
        </p:nvPicPr>
        <p:blipFill>
          <a:blip r:embed="rId3">
            <a:extLst>
              <a:ext uri="{28A0092B-C50C-407E-A947-70E740481C1C}">
                <a14:useLocalDpi xmlns:a14="http://schemas.microsoft.com/office/drawing/2010/main" val="0"/>
              </a:ext>
            </a:extLst>
          </a:blip>
          <a:srcRect l="25471" t="8885" r="3584" b="15016"/>
          <a:stretch>
            <a:fillRect/>
          </a:stretch>
        </p:blipFill>
        <p:spPr bwMode="auto">
          <a:xfrm>
            <a:off x="1447800" y="1600200"/>
            <a:ext cx="6858000" cy="4953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56386" name="Rectangle 2"/>
          <p:cNvSpPr>
            <a:spLocks noGrp="1" noChangeArrowheads="1"/>
          </p:cNvSpPr>
          <p:nvPr>
            <p:ph type="title"/>
          </p:nvPr>
        </p:nvSpPr>
        <p:spPr>
          <a:xfrm>
            <a:off x="1143000" y="152400"/>
            <a:ext cx="7543800" cy="1066800"/>
          </a:xfrm>
        </p:spPr>
        <p:txBody>
          <a:bodyPr/>
          <a:lstStyle/>
          <a:p>
            <a:r>
              <a:rPr lang="en-US" altLang="zh-CN">
                <a:ea typeface="宋体" panose="02010600030101010101" pitchFamily="2" charset="-122"/>
              </a:rPr>
              <a:t>Activities of System Design</a:t>
            </a:r>
            <a:endParaRPr lang="en-US" altLang="zh-CN" baseline="-25000">
              <a:ea typeface="宋体" panose="02010600030101010101" pitchFamily="2" charset="-122"/>
            </a:endParaRPr>
          </a:p>
        </p:txBody>
      </p:sp>
      <p:sp>
        <p:nvSpPr>
          <p:cNvPr id="656387" name="Rectangle 3"/>
          <p:cNvSpPr>
            <a:spLocks noGrp="1" noChangeArrowheads="1"/>
          </p:cNvSpPr>
          <p:nvPr>
            <p:ph type="body" idx="1"/>
          </p:nvPr>
        </p:nvSpPr>
        <p:spPr>
          <a:xfrm>
            <a:off x="1447800" y="1600200"/>
            <a:ext cx="7772400" cy="4525963"/>
          </a:xfrm>
        </p:spPr>
        <p:txBody>
          <a:bodyPr/>
          <a:lstStyle/>
          <a:p>
            <a:pPr marL="339725" indent="-339725">
              <a:buFontTx/>
              <a:buNone/>
            </a:pPr>
            <a:r>
              <a:rPr lang="en-US" altLang="zh-CN">
                <a:solidFill>
                  <a:schemeClr val="bg1"/>
                </a:solidFill>
                <a:ea typeface="宋体" panose="02010600030101010101" pitchFamily="2" charset="-122"/>
              </a:rPr>
              <a:t>.</a:t>
            </a:r>
          </a:p>
        </p:txBody>
      </p:sp>
      <p:pic>
        <p:nvPicPr>
          <p:cNvPr id="656388" name="Picture 4" descr="FIG7-9"/>
          <p:cNvPicPr>
            <a:picLocks noChangeAspect="1" noChangeArrowheads="1"/>
          </p:cNvPicPr>
          <p:nvPr/>
        </p:nvPicPr>
        <p:blipFill>
          <a:blip r:embed="rId3">
            <a:extLst>
              <a:ext uri="{28A0092B-C50C-407E-A947-70E740481C1C}">
                <a14:useLocalDpi xmlns:a14="http://schemas.microsoft.com/office/drawing/2010/main" val="0"/>
              </a:ext>
            </a:extLst>
          </a:blip>
          <a:srcRect l="15289" t="11186" r="5785" b="10107"/>
          <a:stretch>
            <a:fillRect/>
          </a:stretch>
        </p:blipFill>
        <p:spPr bwMode="auto">
          <a:xfrm>
            <a:off x="1600200" y="1600200"/>
            <a:ext cx="6781800" cy="448468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cover dir="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9154" name="Rectangle 2"/>
          <p:cNvSpPr>
            <a:spLocks noGrp="1" noChangeArrowheads="1"/>
          </p:cNvSpPr>
          <p:nvPr>
            <p:ph type="title"/>
          </p:nvPr>
        </p:nvSpPr>
        <p:spPr/>
        <p:txBody>
          <a:bodyPr/>
          <a:lstStyle/>
          <a:p>
            <a:endParaRPr lang="zh-CN" altLang="en-US">
              <a:ea typeface="宋体" panose="02010600030101010101" pitchFamily="2" charset="-122"/>
            </a:endParaRPr>
          </a:p>
        </p:txBody>
      </p:sp>
      <p:pic>
        <p:nvPicPr>
          <p:cNvPr id="689155" name="Picture 3"/>
          <p:cNvPicPr>
            <a:picLocks noGrp="1" noChangeAspect="1" noChangeArrowheads="1"/>
          </p:cNvPicPr>
          <p:nvPr>
            <p:ph type="body" idx="1"/>
          </p:nvPr>
        </p:nvPicPr>
        <p:blipFill>
          <a:blip r:embed="rId3">
            <a:extLst>
              <a:ext uri="{28A0092B-C50C-407E-A947-70E740481C1C}">
                <a14:useLocalDpi xmlns:a14="http://schemas.microsoft.com/office/drawing/2010/main" val="0"/>
              </a:ext>
            </a:extLst>
          </a:blip>
          <a:srcRect/>
          <a:stretch>
            <a:fillRect/>
          </a:stretch>
        </p:blipFill>
        <p:spPr>
          <a:xfrm>
            <a:off x="990600" y="228600"/>
            <a:ext cx="7696200" cy="6400800"/>
          </a:xfrm>
          <a:noFill/>
          <a:ln/>
          <a:extLst>
            <a:ext uri="{909E8E84-426E-40DD-AFC4-6F175D3DCCD1}">
              <a14:hiddenFill xmlns:a14="http://schemas.microsoft.com/office/drawing/2010/main">
                <a:solidFill>
                  <a:srgbClr val="99FFCC"/>
                </a:solidFill>
              </a14:hiddenFill>
            </a:ext>
            <a:ext uri="{91240B29-F687-4F45-9708-019B960494DF}">
              <a14:hiddenLine xmlns:a14="http://schemas.microsoft.com/office/drawing/2010/main" w="38100">
                <a:solidFill>
                  <a:srgbClr val="99FFCC"/>
                </a:solidFill>
                <a:miter lim="800000"/>
                <a:headEnd/>
                <a:tailEnd/>
              </a14:hiddenLine>
            </a:ext>
          </a:extLst>
        </p:spPr>
      </p:pic>
    </p:spTree>
  </p:cSld>
  <p:clrMapOvr>
    <a:masterClrMapping/>
  </p:clrMapOvr>
</p:sld>
</file>

<file path=ppt/theme/theme1.xml><?xml version="1.0" encoding="utf-8"?>
<a:theme xmlns:a="http://schemas.openxmlformats.org/drawingml/2006/main" name="tur2">
  <a:themeElements>
    <a:clrScheme name="tur2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ur2">
      <a:majorFont>
        <a:latin typeface="Tahoma"/>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tur2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tur2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tur2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tur2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tur2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tur2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tur2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tur2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tur2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tur2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tur2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tur2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2346</TotalTime>
  <Words>2988</Words>
  <Application>Microsoft Office PowerPoint</Application>
  <PresentationFormat>全屏显示(4:3)</PresentationFormat>
  <Paragraphs>397</Paragraphs>
  <Slides>68</Slides>
  <Notes>68</Notes>
  <HiddenSlides>0</HiddenSlides>
  <MMClips>0</MMClips>
  <ScaleCrop>false</ScaleCrop>
  <HeadingPairs>
    <vt:vector size="8" baseType="variant">
      <vt:variant>
        <vt:lpstr>已用的字体</vt:lpstr>
      </vt:variant>
      <vt:variant>
        <vt:i4>6</vt:i4>
      </vt:variant>
      <vt:variant>
        <vt:lpstr>主题</vt:lpstr>
      </vt:variant>
      <vt:variant>
        <vt:i4>1</vt:i4>
      </vt:variant>
      <vt:variant>
        <vt:lpstr>嵌入 OLE 服务器</vt:lpstr>
      </vt:variant>
      <vt:variant>
        <vt:i4>1</vt:i4>
      </vt:variant>
      <vt:variant>
        <vt:lpstr>幻灯片标题</vt:lpstr>
      </vt:variant>
      <vt:variant>
        <vt:i4>68</vt:i4>
      </vt:variant>
    </vt:vector>
  </HeadingPairs>
  <TitlesOfParts>
    <vt:vector size="76" baseType="lpstr">
      <vt:lpstr>黑体</vt:lpstr>
      <vt:lpstr>宋体</vt:lpstr>
      <vt:lpstr>Arial</vt:lpstr>
      <vt:lpstr>Tahoma</vt:lpstr>
      <vt:lpstr>Times New Roman</vt:lpstr>
      <vt:lpstr>Wingdings</vt:lpstr>
      <vt:lpstr>tur2</vt:lpstr>
      <vt:lpstr>位图图像</vt:lpstr>
      <vt:lpstr>.</vt:lpstr>
      <vt:lpstr>The Transition from  Analysis to Design</vt:lpstr>
      <vt:lpstr>PowerPoint 演示文稿</vt:lpstr>
      <vt:lpstr>Goals of Design</vt:lpstr>
      <vt:lpstr>The Three-Tier  Layered System Architecture</vt:lpstr>
      <vt:lpstr>设计</vt:lpstr>
      <vt:lpstr>System Design in the Rational Unified Process</vt:lpstr>
      <vt:lpstr>Activities of System Design</vt:lpstr>
      <vt:lpstr>PowerPoint 演示文稿</vt:lpstr>
      <vt:lpstr>体系结构设计</vt:lpstr>
      <vt:lpstr>体系结构设计</vt:lpstr>
      <vt:lpstr>Activities of  Designing the System Structure</vt:lpstr>
      <vt:lpstr>Alternative A –  Public University System</vt:lpstr>
      <vt:lpstr>Alternative B –  Public University System</vt:lpstr>
      <vt:lpstr>Alternative C –  Public University System</vt:lpstr>
      <vt:lpstr>PowerPoint 演示文稿</vt:lpstr>
      <vt:lpstr>  OOP面向对象程序设计</vt:lpstr>
      <vt:lpstr>Responsibilities</vt:lpstr>
      <vt:lpstr>Models and Techniques of  Object-Oriented Program Design</vt:lpstr>
      <vt:lpstr>Interaction Diagrams</vt:lpstr>
      <vt:lpstr>PowerPoint 演示文稿</vt:lpstr>
      <vt:lpstr>Collaboration Diagrams  (continued)</vt:lpstr>
      <vt:lpstr>Design Class Diagrams</vt:lpstr>
      <vt:lpstr>Procedure for Object-Oriented Program Design</vt:lpstr>
      <vt:lpstr>Procedure for Object-Oriented  Program Design (continued)</vt:lpstr>
      <vt:lpstr>Procedure for Object-Oriented  Program Design (continued)</vt:lpstr>
      <vt:lpstr>Patterns for  Object-Oriented Program Design</vt:lpstr>
      <vt:lpstr>PowerPoint 演示文稿</vt:lpstr>
      <vt:lpstr>PowerPoint 演示文稿</vt:lpstr>
      <vt:lpstr>Patterns for  Object-Oriented Program Design</vt:lpstr>
      <vt:lpstr>Patterns for  Object-Oriented Program Design</vt:lpstr>
      <vt:lpstr>The Façade Pattern</vt:lpstr>
      <vt:lpstr>Patterns for  Object-Oriented Program Design</vt:lpstr>
      <vt:lpstr>The Façade Pattern</vt:lpstr>
      <vt:lpstr>The Façade Pattern</vt:lpstr>
      <vt:lpstr>PowerPoint 演示文稿</vt:lpstr>
      <vt:lpstr>The Creator Pattern 创建者</vt:lpstr>
      <vt:lpstr>The Creator  Pattern 创建者</vt:lpstr>
      <vt:lpstr>The Expert Pattern专家模式</vt:lpstr>
      <vt:lpstr>Collaboration Diagrams</vt:lpstr>
      <vt:lpstr>Collaboration Diagrams  (continued)</vt:lpstr>
      <vt:lpstr>Creating Collaboration Diagrams</vt:lpstr>
      <vt:lpstr>Creating Collaboration Diagrams  (continued)</vt:lpstr>
      <vt:lpstr>A Public University Example</vt:lpstr>
      <vt:lpstr>A Public University Example</vt:lpstr>
      <vt:lpstr>A Public University Example (continued)</vt:lpstr>
      <vt:lpstr>A Public University Example (continued)</vt:lpstr>
      <vt:lpstr>A Public University Example (continued)</vt:lpstr>
      <vt:lpstr>A Public University Example (continued)</vt:lpstr>
      <vt:lpstr>A Public University Example (continued)</vt:lpstr>
      <vt:lpstr>Creating  Sequence Diagrams (continued)</vt:lpstr>
      <vt:lpstr>Creating  Sequence Diagrams (continued)</vt:lpstr>
      <vt:lpstr>Components of a  Design Class Diagram</vt:lpstr>
      <vt:lpstr>Qualified Associations</vt:lpstr>
      <vt:lpstr>Qualified Associations  (continued)</vt:lpstr>
      <vt:lpstr>Step 2 of Object-Oriented  Program Design</vt:lpstr>
      <vt:lpstr>Step 2.1 of Object-Oriented  Program Design</vt:lpstr>
      <vt:lpstr>Step 2.1 of Object-Oriented  Program Design (continued)</vt:lpstr>
      <vt:lpstr>Step 2.1 of Object-Oriented  Program Design (continued)</vt:lpstr>
      <vt:lpstr>Step 2.2 of Object-Oriented  Program Design</vt:lpstr>
      <vt:lpstr>Step 2.3 of Object-Oriented  Program Design</vt:lpstr>
      <vt:lpstr>Step 2.3 of Object-Oriented  Program Design</vt:lpstr>
      <vt:lpstr>Step 2.4 of Object-Oriented  Program Design</vt:lpstr>
      <vt:lpstr>Step 2.4 of Object-Oriented  Program Design</vt:lpstr>
      <vt:lpstr>Specifying Attributes  in the UML</vt:lpstr>
      <vt:lpstr>Specifying Operations  in the UML</vt:lpstr>
      <vt:lpstr>Example of  Specifying an Operation</vt:lpstr>
      <vt:lpstr>Example of  Specifying an Operation (continued)</vt:lpstr>
    </vt:vector>
  </TitlesOfParts>
  <Company>University of Colorado at Denver</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lfried</dc:creator>
  <cp:lastModifiedBy>郑炅</cp:lastModifiedBy>
  <cp:revision>276</cp:revision>
  <dcterms:created xsi:type="dcterms:W3CDTF">2004-06-07T15:55:02Z</dcterms:created>
  <dcterms:modified xsi:type="dcterms:W3CDTF">2020-12-14T15:47:23Z</dcterms:modified>
</cp:coreProperties>
</file>